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sldIdLst>
    <p:sldId id="500" r:id="rId5"/>
    <p:sldId id="290" r:id="rId6"/>
    <p:sldId id="291" r:id="rId7"/>
    <p:sldId id="292" r:id="rId8"/>
    <p:sldId id="575" r:id="rId9"/>
    <p:sldId id="295" r:id="rId10"/>
    <p:sldId id="296" r:id="rId11"/>
    <p:sldId id="297" r:id="rId12"/>
    <p:sldId id="298" r:id="rId13"/>
    <p:sldId id="571" r:id="rId14"/>
    <p:sldId id="299" r:id="rId15"/>
    <p:sldId id="300" r:id="rId16"/>
    <p:sldId id="301" r:id="rId17"/>
    <p:sldId id="303" r:id="rId18"/>
    <p:sldId id="307" r:id="rId19"/>
    <p:sldId id="304" r:id="rId20"/>
    <p:sldId id="572" r:id="rId21"/>
    <p:sldId id="5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5BBB"/>
    <a:srgbClr val="FFC72C"/>
    <a:srgbClr val="0065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82" autoAdjust="0"/>
    <p:restoredTop sz="86385" autoAdjust="0"/>
  </p:normalViewPr>
  <p:slideViewPr>
    <p:cSldViewPr snapToGrid="0" snapToObjects="1" showGuides="1">
      <p:cViewPr varScale="1">
        <p:scale>
          <a:sx n="91" d="100"/>
          <a:sy n="91" d="100"/>
        </p:scale>
        <p:origin x="156" y="66"/>
      </p:cViewPr>
      <p:guideLst/>
    </p:cSldViewPr>
  </p:slideViewPr>
  <p:outlineViewPr>
    <p:cViewPr>
      <p:scale>
        <a:sx n="33" d="100"/>
        <a:sy n="33" d="100"/>
      </p:scale>
      <p:origin x="0" y="-12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0239D73C-AF14-7643-8BC7-209F4FB10DDF}" type="datetimeFigureOut">
              <a:rPr lang="en-US" smtClean="0"/>
              <a:pPr/>
              <a:t>12/23/2024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F52A25F9-16D3-E64A-8639-7B020C319E7B}" type="slidenum">
              <a:rPr lang="en-US" smtClean="0"/>
              <a:pPr/>
              <a:t>‹#›</a:t>
            </a:fld>
            <a:endParaRPr lang="en-US" dirty="0"/>
          </a:p>
        </p:txBody>
      </p:sp>
    </p:spTree>
    <p:extLst>
      <p:ext uri="{BB962C8B-B14F-4D97-AF65-F5344CB8AC3E}">
        <p14:creationId xmlns:p14="http://schemas.microsoft.com/office/powerpoint/2010/main" val="190897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a:t>
            </a:fld>
            <a:endParaRPr lang="en-US" dirty="0"/>
          </a:p>
        </p:txBody>
      </p:sp>
    </p:spTree>
    <p:extLst>
      <p:ext uri="{BB962C8B-B14F-4D97-AF65-F5344CB8AC3E}">
        <p14:creationId xmlns:p14="http://schemas.microsoft.com/office/powerpoint/2010/main" val="2345160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10</a:t>
            </a:fld>
            <a:endParaRPr lang="en-US" dirty="0"/>
          </a:p>
        </p:txBody>
      </p:sp>
    </p:spTree>
    <p:extLst>
      <p:ext uri="{BB962C8B-B14F-4D97-AF65-F5344CB8AC3E}">
        <p14:creationId xmlns:p14="http://schemas.microsoft.com/office/powerpoint/2010/main" val="1878406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11</a:t>
            </a:fld>
            <a:endParaRPr lang="en-US" dirty="0"/>
          </a:p>
        </p:txBody>
      </p:sp>
    </p:spTree>
    <p:extLst>
      <p:ext uri="{BB962C8B-B14F-4D97-AF65-F5344CB8AC3E}">
        <p14:creationId xmlns:p14="http://schemas.microsoft.com/office/powerpoint/2010/main" val="4236983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12</a:t>
            </a:fld>
            <a:endParaRPr lang="en-US" dirty="0"/>
          </a:p>
        </p:txBody>
      </p:sp>
    </p:spTree>
    <p:extLst>
      <p:ext uri="{BB962C8B-B14F-4D97-AF65-F5344CB8AC3E}">
        <p14:creationId xmlns:p14="http://schemas.microsoft.com/office/powerpoint/2010/main" val="387828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13</a:t>
            </a:fld>
            <a:endParaRPr lang="en-US" dirty="0"/>
          </a:p>
        </p:txBody>
      </p:sp>
    </p:spTree>
    <p:extLst>
      <p:ext uri="{BB962C8B-B14F-4D97-AF65-F5344CB8AC3E}">
        <p14:creationId xmlns:p14="http://schemas.microsoft.com/office/powerpoint/2010/main" val="1808652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14</a:t>
            </a:fld>
            <a:endParaRPr lang="en-US" dirty="0"/>
          </a:p>
        </p:txBody>
      </p:sp>
    </p:spTree>
    <p:extLst>
      <p:ext uri="{BB962C8B-B14F-4D97-AF65-F5344CB8AC3E}">
        <p14:creationId xmlns:p14="http://schemas.microsoft.com/office/powerpoint/2010/main" val="4110129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Disbursement is the process of releasing financial aid and posting the funds directly to your student account.  </a:t>
            </a:r>
          </a:p>
          <a:p>
            <a:endParaRPr lang="en-US" baseline="0" dirty="0"/>
          </a:p>
          <a:p>
            <a:r>
              <a:rPr lang="en-US" baseline="0" dirty="0"/>
              <a:t>Federal aid, which includes the Pell grant, SEOG, Subsidized and Unsubsidized loans, Parent loans and Private loans will disburse  the week before classes start. As well as your UB scholarship. State aid, such as TAP and SUNY Tuition Credit, or if you receive other NYS merit scholarships, will disburse after 100% tuition liability, which is after the 5</a:t>
            </a:r>
            <a:r>
              <a:rPr lang="en-US" baseline="30000" dirty="0"/>
              <a:t>th</a:t>
            </a:r>
            <a:r>
              <a:rPr lang="en-US" baseline="0" dirty="0"/>
              <a:t> week of the semester.  After reviewing your academic standing and we determine you meet those requirements, your NYS aid will continue to show as pending on your e-Bill until the actual funds disburse.  </a:t>
            </a:r>
          </a:p>
          <a:p>
            <a:endParaRPr lang="en-US" baseline="0" dirty="0"/>
          </a:p>
          <a:p>
            <a:r>
              <a:rPr lang="en-US" baseline="0" dirty="0"/>
              <a:t>Regarding Excelsior and NYS STEM, those funds will not get released until after grades are in for each term. The funds will show as an estimate and as pending until it is determined you are academically eligible for those funds. It’s important to read about those academic requirements and also work with your academic advisor to ensure you are taking the degree applicable credit hours for those funds.</a:t>
            </a:r>
          </a:p>
          <a:p>
            <a:endParaRPr lang="en-US" baseline="0" dirty="0"/>
          </a:p>
          <a:p>
            <a:r>
              <a:rPr lang="en-US" baseline="0" dirty="0"/>
              <a:t>It’s typically after NYS aid disburses when students do receive their refund (if they qualify for TAP or other NYS Merit Scholarships). If you don’t qualify for NYS aid, then after federal aid disburses and there is more aid than what is needed, then the Student Accounts office will process a refund.</a:t>
            </a:r>
            <a:endParaRPr lang="en-US" dirty="0"/>
          </a:p>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15</a:t>
            </a:fld>
            <a:endParaRPr lang="en-US" dirty="0"/>
          </a:p>
        </p:txBody>
      </p:sp>
    </p:spTree>
    <p:extLst>
      <p:ext uri="{BB962C8B-B14F-4D97-AF65-F5344CB8AC3E}">
        <p14:creationId xmlns:p14="http://schemas.microsoft.com/office/powerpoint/2010/main" val="562122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16</a:t>
            </a:fld>
            <a:endParaRPr lang="en-US" dirty="0"/>
          </a:p>
        </p:txBody>
      </p:sp>
    </p:spTree>
    <p:extLst>
      <p:ext uri="{BB962C8B-B14F-4D97-AF65-F5344CB8AC3E}">
        <p14:creationId xmlns:p14="http://schemas.microsoft.com/office/powerpoint/2010/main" val="884551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17</a:t>
            </a:fld>
            <a:endParaRPr lang="en-US" dirty="0"/>
          </a:p>
        </p:txBody>
      </p:sp>
    </p:spTree>
    <p:extLst>
      <p:ext uri="{BB962C8B-B14F-4D97-AF65-F5344CB8AC3E}">
        <p14:creationId xmlns:p14="http://schemas.microsoft.com/office/powerpoint/2010/main" val="1923897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18</a:t>
            </a:fld>
            <a:endParaRPr lang="en-US" dirty="0"/>
          </a:p>
        </p:txBody>
      </p:sp>
    </p:spTree>
    <p:extLst>
      <p:ext uri="{BB962C8B-B14F-4D97-AF65-F5344CB8AC3E}">
        <p14:creationId xmlns:p14="http://schemas.microsoft.com/office/powerpoint/2010/main" val="2072674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2</a:t>
            </a:fld>
            <a:endParaRPr lang="en-US" dirty="0"/>
          </a:p>
        </p:txBody>
      </p:sp>
    </p:spTree>
    <p:extLst>
      <p:ext uri="{BB962C8B-B14F-4D97-AF65-F5344CB8AC3E}">
        <p14:creationId xmlns:p14="http://schemas.microsoft.com/office/powerpoint/2010/main" val="282166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3</a:t>
            </a:fld>
            <a:endParaRPr lang="en-US" dirty="0"/>
          </a:p>
        </p:txBody>
      </p:sp>
    </p:spTree>
    <p:extLst>
      <p:ext uri="{BB962C8B-B14F-4D97-AF65-F5344CB8AC3E}">
        <p14:creationId xmlns:p14="http://schemas.microsoft.com/office/powerpoint/2010/main" val="595899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4</a:t>
            </a:fld>
            <a:endParaRPr lang="en-US" dirty="0"/>
          </a:p>
        </p:txBody>
      </p:sp>
    </p:spTree>
    <p:extLst>
      <p:ext uri="{BB962C8B-B14F-4D97-AF65-F5344CB8AC3E}">
        <p14:creationId xmlns:p14="http://schemas.microsoft.com/office/powerpoint/2010/main" val="2788255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96C12-6CC2-634C-A8CC-E7F01B974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1A53A-7E4C-B8C8-51AD-CE593012A8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4D0B3-B38B-AF90-8C1A-FE990E4D2C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508784-96F0-A2E5-34AA-03B8021AE2F1}"/>
              </a:ext>
            </a:extLst>
          </p:cNvPr>
          <p:cNvSpPr>
            <a:spLocks noGrp="1"/>
          </p:cNvSpPr>
          <p:nvPr>
            <p:ph type="sldNum" sz="quarter" idx="5"/>
          </p:nvPr>
        </p:nvSpPr>
        <p:spPr/>
        <p:txBody>
          <a:bodyPr/>
          <a:lstStyle/>
          <a:p>
            <a:fld id="{F52A25F9-16D3-E64A-8639-7B020C319E7B}" type="slidenum">
              <a:rPr lang="en-US" smtClean="0"/>
              <a:pPr/>
              <a:t>5</a:t>
            </a:fld>
            <a:endParaRPr lang="en-US" dirty="0"/>
          </a:p>
        </p:txBody>
      </p:sp>
    </p:spTree>
    <p:extLst>
      <p:ext uri="{BB962C8B-B14F-4D97-AF65-F5344CB8AC3E}">
        <p14:creationId xmlns:p14="http://schemas.microsoft.com/office/powerpoint/2010/main" val="3171780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6</a:t>
            </a:fld>
            <a:endParaRPr lang="en-US" dirty="0"/>
          </a:p>
        </p:txBody>
      </p:sp>
    </p:spTree>
    <p:extLst>
      <p:ext uri="{BB962C8B-B14F-4D97-AF65-F5344CB8AC3E}">
        <p14:creationId xmlns:p14="http://schemas.microsoft.com/office/powerpoint/2010/main" val="2782860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7</a:t>
            </a:fld>
            <a:endParaRPr lang="en-US" dirty="0"/>
          </a:p>
        </p:txBody>
      </p:sp>
    </p:spTree>
    <p:extLst>
      <p:ext uri="{BB962C8B-B14F-4D97-AF65-F5344CB8AC3E}">
        <p14:creationId xmlns:p14="http://schemas.microsoft.com/office/powerpoint/2010/main" val="2874737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8</a:t>
            </a:fld>
            <a:endParaRPr lang="en-US" dirty="0"/>
          </a:p>
        </p:txBody>
      </p:sp>
    </p:spTree>
    <p:extLst>
      <p:ext uri="{BB962C8B-B14F-4D97-AF65-F5344CB8AC3E}">
        <p14:creationId xmlns:p14="http://schemas.microsoft.com/office/powerpoint/2010/main" val="3896566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9</a:t>
            </a:fld>
            <a:endParaRPr lang="en-US" dirty="0"/>
          </a:p>
        </p:txBody>
      </p:sp>
    </p:spTree>
    <p:extLst>
      <p:ext uri="{BB962C8B-B14F-4D97-AF65-F5344CB8AC3E}">
        <p14:creationId xmlns:p14="http://schemas.microsoft.com/office/powerpoint/2010/main" val="1199893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Autofit/>
          </a:bodyPr>
          <a:lstStyle>
            <a:lvl1pPr marL="0" indent="0">
              <a:buNone/>
              <a:defRPr sz="2800" b="0" i="0">
                <a:solidFill>
                  <a:schemeClr val="tx1"/>
                </a:solidFill>
                <a:latin typeface="+mn-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all" baseline="0">
                <a:solidFill>
                  <a:schemeClr val="tx2"/>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University at Buffalo, The State University of New York logo">
            <a:extLst>
              <a:ext uri="{FF2B5EF4-FFF2-40B4-BE49-F238E27FC236}">
                <a16:creationId xmlns:a16="http://schemas.microsoft.com/office/drawing/2014/main" id="{9C7DE7FF-FD86-434E-91D5-DF1AA23EE75F}"/>
              </a:ext>
            </a:extLst>
          </p:cNvPr>
          <p:cNvPicPr>
            <a:picLocks noChangeAspect="1"/>
          </p:cNvPicPr>
          <p:nvPr userDrawn="1"/>
        </p:nvPicPr>
        <p:blipFill>
          <a:blip r:embed="rId3"/>
          <a:stretch>
            <a:fillRect/>
          </a:stretch>
        </p:blipFill>
        <p:spPr>
          <a:xfrm>
            <a:off x="660400" y="6041329"/>
            <a:ext cx="4800600" cy="355823"/>
          </a:xfrm>
          <a:prstGeom prst="rect">
            <a:avLst/>
          </a:prstGeom>
        </p:spPr>
      </p:pic>
    </p:spTree>
    <p:extLst>
      <p:ext uri="{BB962C8B-B14F-4D97-AF65-F5344CB8AC3E}">
        <p14:creationId xmlns:p14="http://schemas.microsoft.com/office/powerpoint/2010/main" val="382541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C6EF38F-8DF7-3941-B22C-502232E4CB0B}"/>
              </a:ext>
            </a:extLst>
          </p:cNvPr>
          <p:cNvSpPr>
            <a:spLocks noGrp="1" noChangeAspect="1"/>
          </p:cNvSpPr>
          <p:nvPr>
            <p:ph type="pic" idx="13"/>
          </p:nvPr>
        </p:nvSpPr>
        <p:spPr>
          <a:xfrm>
            <a:off x="5098566" y="1079500"/>
            <a:ext cx="7093434" cy="5778500"/>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4248912" cy="590931"/>
          </a:xfrm>
        </p:spPr>
        <p:txBody>
          <a:bodyPr/>
          <a:lstStyle/>
          <a:p>
            <a:r>
              <a:rPr lang="en-US" dirty="0"/>
              <a:t>Click to edit</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424891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61679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4248912" cy="590931"/>
          </a:xfrm>
        </p:spPr>
        <p:txBody>
          <a:bodyPr/>
          <a:lstStyle/>
          <a:p>
            <a:r>
              <a:rPr lang="en-US" dirty="0"/>
              <a:t>Click to edit</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424891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a:extLst>
              <a:ext uri="{FF2B5EF4-FFF2-40B4-BE49-F238E27FC236}">
                <a16:creationId xmlns:a16="http://schemas.microsoft.com/office/drawing/2014/main" id="{0CAA554F-B37C-9E47-B5E4-82235D4EC6CD}"/>
              </a:ext>
            </a:extLst>
          </p:cNvPr>
          <p:cNvSpPr>
            <a:spLocks noGrp="1" noChangeAspect="1"/>
          </p:cNvSpPr>
          <p:nvPr>
            <p:ph type="pic" idx="13"/>
          </p:nvPr>
        </p:nvSpPr>
        <p:spPr>
          <a:xfrm>
            <a:off x="5114631" y="1066800"/>
            <a:ext cx="7077369" cy="2932598"/>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8" name="Picture Placeholder 2">
            <a:extLst>
              <a:ext uri="{FF2B5EF4-FFF2-40B4-BE49-F238E27FC236}">
                <a16:creationId xmlns:a16="http://schemas.microsoft.com/office/drawing/2014/main" id="{9F5FDDA2-E7AF-294B-ACDF-BDB5997277BC}"/>
              </a:ext>
            </a:extLst>
          </p:cNvPr>
          <p:cNvSpPr>
            <a:spLocks noGrp="1" noChangeAspect="1"/>
          </p:cNvSpPr>
          <p:nvPr>
            <p:ph type="pic" idx="14"/>
          </p:nvPr>
        </p:nvSpPr>
        <p:spPr>
          <a:xfrm>
            <a:off x="5114631" y="3998296"/>
            <a:ext cx="360252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9" name="Picture Placeholder 2">
            <a:extLst>
              <a:ext uri="{FF2B5EF4-FFF2-40B4-BE49-F238E27FC236}">
                <a16:creationId xmlns:a16="http://schemas.microsoft.com/office/drawing/2014/main" id="{F2499D1A-BF4E-8444-BF94-86863CA11648}"/>
              </a:ext>
            </a:extLst>
          </p:cNvPr>
          <p:cNvSpPr>
            <a:spLocks noGrp="1" noChangeAspect="1"/>
          </p:cNvSpPr>
          <p:nvPr>
            <p:ph type="pic" idx="15"/>
          </p:nvPr>
        </p:nvSpPr>
        <p:spPr>
          <a:xfrm>
            <a:off x="8701089" y="3998296"/>
            <a:ext cx="349091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54085193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6A37-D6A5-0C40-A676-03633A9FD245}"/>
              </a:ext>
            </a:extLst>
          </p:cNvPr>
          <p:cNvSpPr>
            <a:spLocks noGrp="1"/>
          </p:cNvSpPr>
          <p:nvPr>
            <p:ph type="title"/>
          </p:nvPr>
        </p:nvSpPr>
        <p:spPr/>
        <p:txBody>
          <a:bodyPr/>
          <a:lstStyle/>
          <a:p>
            <a:r>
              <a:rPr lang="en-US" dirty="0"/>
              <a:t>Click to edit</a:t>
            </a:r>
          </a:p>
        </p:txBody>
      </p:sp>
      <p:sp>
        <p:nvSpPr>
          <p:cNvPr id="3" name="Picture Placeholder 2">
            <a:extLst>
              <a:ext uri="{FF2B5EF4-FFF2-40B4-BE49-F238E27FC236}">
                <a16:creationId xmlns:a16="http://schemas.microsoft.com/office/drawing/2014/main" id="{CB21EA68-2B0A-7648-9710-0081FFDD7D68}"/>
              </a:ext>
            </a:extLst>
          </p:cNvPr>
          <p:cNvSpPr>
            <a:spLocks noGrp="1" noChangeAspect="1"/>
          </p:cNvSpPr>
          <p:nvPr>
            <p:ph type="pic" idx="13"/>
          </p:nvPr>
        </p:nvSpPr>
        <p:spPr>
          <a:xfrm>
            <a:off x="0" y="1066800"/>
            <a:ext cx="12192000" cy="5791200"/>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276045891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4248912" cy="590931"/>
          </a:xfrm>
        </p:spPr>
        <p:txBody>
          <a:bodyPr/>
          <a:lstStyle/>
          <a:p>
            <a:r>
              <a:rPr lang="en-US" dirty="0"/>
              <a:t>Click to edit</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424891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hart Placeholder 2">
            <a:extLst>
              <a:ext uri="{FF2B5EF4-FFF2-40B4-BE49-F238E27FC236}">
                <a16:creationId xmlns:a16="http://schemas.microsoft.com/office/drawing/2014/main" id="{7B782143-2792-E14B-AE51-0FFA9028EB8A}"/>
              </a:ext>
            </a:extLst>
          </p:cNvPr>
          <p:cNvSpPr>
            <a:spLocks noGrp="1"/>
          </p:cNvSpPr>
          <p:nvPr>
            <p:ph type="chart" sz="quarter" idx="16"/>
          </p:nvPr>
        </p:nvSpPr>
        <p:spPr>
          <a:xfrm>
            <a:off x="5161935" y="1976285"/>
            <a:ext cx="6325152" cy="3967316"/>
          </a:xfrm>
          <a:prstGeom prst="rect">
            <a:avLst/>
          </a:prstGeom>
          <a:solidFill>
            <a:schemeClr val="bg2">
              <a:lumMod val="75000"/>
            </a:schemeClr>
          </a:solidFill>
          <a:ln>
            <a:noFill/>
          </a:ln>
        </p:spPr>
        <p:style>
          <a:lnRef idx="1">
            <a:schemeClr val="accent3"/>
          </a:lnRef>
          <a:fillRef idx="2">
            <a:schemeClr val="accent3"/>
          </a:fillRef>
          <a:effectRef idx="1">
            <a:schemeClr val="accent3"/>
          </a:effectRef>
          <a:fontRef idx="none"/>
        </p:style>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solidFill>
                  <a:schemeClr val="bg1"/>
                </a:solidFill>
                <a:latin typeface="Arial" charset="0"/>
                <a:ea typeface="Arial" charset="0"/>
                <a:cs typeface="Arial" charset="0"/>
              </a:defRPr>
            </a:lvl1pPr>
          </a:lstStyle>
          <a:p>
            <a:endParaRPr lang="en-US" dirty="0"/>
          </a:p>
          <a:p>
            <a:r>
              <a:rPr lang="en-US" dirty="0"/>
              <a:t>Drag chart to placeholder or click icon to add chart</a:t>
            </a:r>
          </a:p>
          <a:p>
            <a:endParaRPr lang="en-US" dirty="0"/>
          </a:p>
        </p:txBody>
      </p:sp>
    </p:spTree>
    <p:extLst>
      <p:ext uri="{BB962C8B-B14F-4D97-AF65-F5344CB8AC3E}">
        <p14:creationId xmlns:p14="http://schemas.microsoft.com/office/powerpoint/2010/main" val="61249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Autofit/>
          </a:bodyPr>
          <a:lstStyle>
            <a:lvl1pPr marL="0" indent="0">
              <a:buNone/>
              <a:defRPr sz="2800" b="0" i="0">
                <a:solidFill>
                  <a:schemeClr val="bg1"/>
                </a:solidFill>
                <a:latin typeface="+mn-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University at Buffalo, The State University of New York logo">
            <a:extLst>
              <a:ext uri="{FF2B5EF4-FFF2-40B4-BE49-F238E27FC236}">
                <a16:creationId xmlns:a16="http://schemas.microsoft.com/office/drawing/2014/main" id="{9C7DE7FF-FD86-434E-91D5-DF1AA23EE75F}"/>
              </a:ext>
            </a:extLst>
          </p:cNvPr>
          <p:cNvPicPr>
            <a:picLocks noChangeAspect="1"/>
          </p:cNvPicPr>
          <p:nvPr userDrawn="1"/>
        </p:nvPicPr>
        <p:blipFill>
          <a:blip r:embed="rId3"/>
          <a:stretch>
            <a:fillRect/>
          </a:stretch>
        </p:blipFill>
        <p:spPr>
          <a:xfrm>
            <a:off x="660402" y="6041329"/>
            <a:ext cx="4800595" cy="355823"/>
          </a:xfrm>
          <a:prstGeom prst="rect">
            <a:avLst/>
          </a:prstGeom>
        </p:spPr>
      </p:pic>
    </p:spTree>
    <p:extLst>
      <p:ext uri="{BB962C8B-B14F-4D97-AF65-F5344CB8AC3E}">
        <p14:creationId xmlns:p14="http://schemas.microsoft.com/office/powerpoint/2010/main" val="3910948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58368" y="1490663"/>
            <a:ext cx="6638544" cy="2387600"/>
          </a:xfrm>
          <a:prstGeom prst="rect">
            <a:avLst/>
          </a:prstGeom>
          <a:ln>
            <a:noFill/>
          </a:ln>
        </p:spPr>
        <p:txBody>
          <a:bodyPr lIns="0" anchor="b">
            <a:noAutofit/>
          </a:bodyPr>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Autofit/>
          </a:bodyPr>
          <a:lstStyle>
            <a:lvl1pPr marL="0" indent="0" algn="l">
              <a:buNone/>
              <a:defRPr sz="2800" b="0" baseline="0">
                <a:solidFill>
                  <a:schemeClr val="bg1"/>
                </a:solidFill>
                <a:latin typeface="+mn-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University at Buffalo, The State University of New York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5600" y="321146"/>
            <a:ext cx="4800600" cy="356029"/>
          </a:xfrm>
          <a:prstGeom prst="rect">
            <a:avLst/>
          </a:prstGeom>
        </p:spPr>
      </p:pic>
    </p:spTree>
    <p:extLst>
      <p:ext uri="{BB962C8B-B14F-4D97-AF65-F5344CB8AC3E}">
        <p14:creationId xmlns:p14="http://schemas.microsoft.com/office/powerpoint/2010/main" val="2527521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58368" y="1490663"/>
            <a:ext cx="6638544" cy="2387600"/>
          </a:xfrm>
          <a:prstGeom prst="rect">
            <a:avLst/>
          </a:prstGeom>
          <a:ln>
            <a:noFill/>
          </a:ln>
        </p:spPr>
        <p:txBody>
          <a:bodyPr lIns="0" anchor="b">
            <a:noAutofit/>
          </a:bodyPr>
          <a:lstStyle>
            <a:lvl1pPr algn="l">
              <a:lnSpc>
                <a:spcPts val="5800"/>
              </a:lnSpc>
              <a:defRPr sz="6000" b="1" i="0" cap="all" baseline="0">
                <a:solidFill>
                  <a:schemeClr val="tx2"/>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Autofit/>
          </a:bodyPr>
          <a:lstStyle>
            <a:lvl1pPr marL="0" indent="0" algn="l">
              <a:buNone/>
              <a:defRPr sz="2800" b="0" baseline="0">
                <a:solidFill>
                  <a:schemeClr val="tx1"/>
                </a:solidFill>
                <a:latin typeface="+mn-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University at Buffalo, The State University of New York logo"/>
          <p:cNvPicPr>
            <a:picLocks noChangeAspect="1"/>
          </p:cNvPicPr>
          <p:nvPr userDrawn="1"/>
        </p:nvPicPr>
        <p:blipFill>
          <a:blip r:embed="rId3"/>
          <a:stretch>
            <a:fillRect/>
          </a:stretch>
        </p:blipFill>
        <p:spPr>
          <a:xfrm>
            <a:off x="355600" y="321249"/>
            <a:ext cx="4800600" cy="355823"/>
          </a:xfrm>
          <a:prstGeom prst="rect">
            <a:avLst/>
          </a:prstGeom>
        </p:spPr>
      </p:pic>
    </p:spTree>
    <p:extLst>
      <p:ext uri="{BB962C8B-B14F-4D97-AF65-F5344CB8AC3E}">
        <p14:creationId xmlns:p14="http://schemas.microsoft.com/office/powerpoint/2010/main" val="2079564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6951472" cy="59093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695147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2402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ullet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6951472" cy="59093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695147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3219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2B2E-D090-724F-8681-FBE0CDA2F117}"/>
              </a:ext>
            </a:extLst>
          </p:cNvPr>
          <p:cNvSpPr>
            <a:spLocks noGrp="1"/>
          </p:cNvSpPr>
          <p:nvPr>
            <p:ph type="title"/>
          </p:nvPr>
        </p:nvSpPr>
        <p:spPr>
          <a:xfrm>
            <a:off x="566928" y="1499616"/>
            <a:ext cx="10515600" cy="59093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E559530-982F-0F4F-B296-9DB2F44D8051}"/>
              </a:ext>
            </a:extLst>
          </p:cNvPr>
          <p:cNvSpPr>
            <a:spLocks noGrp="1"/>
          </p:cNvSpPr>
          <p:nvPr>
            <p:ph sz="half" idx="1"/>
          </p:nvPr>
        </p:nvSpPr>
        <p:spPr>
          <a:xfrm>
            <a:off x="566928" y="2185416"/>
            <a:ext cx="4500372" cy="394868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90367C6-4AC8-9C47-BDFA-A5613CF90E15}"/>
              </a:ext>
            </a:extLst>
          </p:cNvPr>
          <p:cNvSpPr>
            <a:spLocks noGrp="1"/>
          </p:cNvSpPr>
          <p:nvPr>
            <p:ph sz="half" idx="2"/>
          </p:nvPr>
        </p:nvSpPr>
        <p:spPr>
          <a:xfrm>
            <a:off x="5410200" y="2185416"/>
            <a:ext cx="4498848" cy="395020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946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C5C1-32E2-374C-809B-D54BEC11EB3F}"/>
              </a:ext>
            </a:extLst>
          </p:cNvPr>
          <p:cNvSpPr>
            <a:spLocks noGrp="1"/>
          </p:cNvSpPr>
          <p:nvPr>
            <p:ph type="title"/>
          </p:nvPr>
        </p:nvSpPr>
        <p:spPr>
          <a:xfrm>
            <a:off x="566928" y="1499616"/>
            <a:ext cx="10515600" cy="590931"/>
          </a:xfrm>
        </p:spPr>
        <p:txBody>
          <a:bodyPr>
            <a:spAutoFit/>
          </a:bodyPr>
          <a:lstStyle/>
          <a:p>
            <a:r>
              <a:rPr lang="en-US" dirty="0"/>
              <a:t>Click to edit Master title style</a:t>
            </a:r>
          </a:p>
        </p:txBody>
      </p:sp>
      <p:sp>
        <p:nvSpPr>
          <p:cNvPr id="3" name="Text Placeholder 2">
            <a:extLst>
              <a:ext uri="{FF2B5EF4-FFF2-40B4-BE49-F238E27FC236}">
                <a16:creationId xmlns:a16="http://schemas.microsoft.com/office/drawing/2014/main" id="{9798817A-73B4-F340-8D0E-FB813E55F799}"/>
              </a:ext>
            </a:extLst>
          </p:cNvPr>
          <p:cNvSpPr>
            <a:spLocks noGrp="1"/>
          </p:cNvSpPr>
          <p:nvPr>
            <p:ph type="body" idx="1" hasCustomPrompt="1"/>
          </p:nvPr>
        </p:nvSpPr>
        <p:spPr>
          <a:xfrm>
            <a:off x="566928" y="2185416"/>
            <a:ext cx="5138928" cy="393192"/>
          </a:xfrm>
        </p:spPr>
        <p:txBody>
          <a:bodyPr anchor="t" anchorCtr="0">
            <a:spAutoFit/>
          </a:bodyPr>
          <a:lstStyle>
            <a:lvl1pPr marL="0" indent="0">
              <a:buNone/>
              <a:defRPr sz="16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5126641-0094-3D49-865E-3DB9ECAC43C4}"/>
              </a:ext>
            </a:extLst>
          </p:cNvPr>
          <p:cNvSpPr>
            <a:spLocks noGrp="1"/>
          </p:cNvSpPr>
          <p:nvPr>
            <p:ph sz="half" idx="2"/>
          </p:nvPr>
        </p:nvSpPr>
        <p:spPr>
          <a:xfrm>
            <a:off x="566928" y="2593340"/>
            <a:ext cx="5140515" cy="3535744"/>
          </a:xfrm>
        </p:spPr>
        <p:txBody>
          <a:bodyPr/>
          <a:lstStyle>
            <a:lvl1pPr marL="285750" indent="-285750">
              <a:buClr>
                <a:schemeClr val="tx2"/>
              </a:buClr>
              <a:buSzPct val="120000"/>
              <a:buFont typeface="Arial" panose="020B0604020202020204" pitchFamily="34" charset="0"/>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6E11705-25F9-194A-9D2F-C9FEEA3A5744}"/>
              </a:ext>
            </a:extLst>
          </p:cNvPr>
          <p:cNvSpPr>
            <a:spLocks noGrp="1"/>
          </p:cNvSpPr>
          <p:nvPr>
            <p:ph type="body" sz="quarter" idx="3" hasCustomPrompt="1"/>
          </p:nvPr>
        </p:nvSpPr>
        <p:spPr>
          <a:xfrm>
            <a:off x="6172200" y="2185416"/>
            <a:ext cx="5138928" cy="394980"/>
          </a:xfrm>
        </p:spPr>
        <p:txBody>
          <a:bodyPr anchor="t" anchorCtr="0">
            <a:spAutoFit/>
          </a:bodyPr>
          <a:lstStyle>
            <a:lvl1pPr marL="0" indent="0">
              <a:buNone/>
              <a:defRPr sz="16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7D978716-6004-6344-B5D2-C780B062C9CF}"/>
              </a:ext>
            </a:extLst>
          </p:cNvPr>
          <p:cNvSpPr>
            <a:spLocks noGrp="1"/>
          </p:cNvSpPr>
          <p:nvPr>
            <p:ph sz="quarter" idx="4"/>
          </p:nvPr>
        </p:nvSpPr>
        <p:spPr>
          <a:xfrm>
            <a:off x="6172200" y="2590800"/>
            <a:ext cx="5138928" cy="3538728"/>
          </a:xfrm>
        </p:spPr>
        <p:txBody>
          <a:bodyPr/>
          <a:lstStyle>
            <a:lvl1pPr marL="285750" indent="-285750">
              <a:buClr>
                <a:schemeClr val="tx2"/>
              </a:buClr>
              <a:buSzPct val="120000"/>
              <a:buFont typeface="Arial" panose="020B0604020202020204" pitchFamily="34" charset="0"/>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844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A2439-3BDA-DB47-AA02-5590274D40F8}"/>
              </a:ext>
            </a:extLst>
          </p:cNvPr>
          <p:cNvSpPr>
            <a:spLocks noGrp="1"/>
          </p:cNvSpPr>
          <p:nvPr>
            <p:ph type="title"/>
          </p:nvPr>
        </p:nvSpPr>
        <p:spPr/>
        <p:txBody>
          <a:bodyPr>
            <a:spAutoFit/>
          </a:bodyPr>
          <a:lstStyle/>
          <a:p>
            <a:r>
              <a:rPr lang="en-US" dirty="0"/>
              <a:t>Click to edit Master title style</a:t>
            </a:r>
          </a:p>
        </p:txBody>
      </p:sp>
    </p:spTree>
    <p:extLst>
      <p:ext uri="{BB962C8B-B14F-4D97-AF65-F5344CB8AC3E}">
        <p14:creationId xmlns:p14="http://schemas.microsoft.com/office/powerpoint/2010/main" val="120925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1614BA-85C5-BA49-A402-F7BCCCDB2C4F}"/>
              </a:ext>
            </a:extLst>
          </p:cNvPr>
          <p:cNvSpPr>
            <a:spLocks noGrp="1"/>
          </p:cNvSpPr>
          <p:nvPr>
            <p:ph type="title"/>
          </p:nvPr>
        </p:nvSpPr>
        <p:spPr>
          <a:xfrm>
            <a:off x="566928" y="1499616"/>
            <a:ext cx="10515600" cy="590931"/>
          </a:xfrm>
          <a:prstGeom prst="rect">
            <a:avLst/>
          </a:prstGeom>
        </p:spPr>
        <p:txBody>
          <a:bodyPr vert="horz" lIns="91440" tIns="45720" rIns="91440" bIns="45720" rtlCol="0" anchor="b" anchorCtr="0">
            <a:spAutoFit/>
          </a:bodyPr>
          <a:lstStyle/>
          <a:p>
            <a:r>
              <a:rPr lang="en-US" dirty="0"/>
              <a:t>Click to edit Master title style</a:t>
            </a:r>
          </a:p>
        </p:txBody>
      </p:sp>
      <p:sp>
        <p:nvSpPr>
          <p:cNvPr id="3" name="Text Placeholder 2">
            <a:extLst>
              <a:ext uri="{FF2B5EF4-FFF2-40B4-BE49-F238E27FC236}">
                <a16:creationId xmlns:a16="http://schemas.microsoft.com/office/drawing/2014/main" id="{C6A66ADF-AEA5-DC4B-841D-168372B891D6}"/>
              </a:ext>
            </a:extLst>
          </p:cNvPr>
          <p:cNvSpPr>
            <a:spLocks noGrp="1"/>
          </p:cNvSpPr>
          <p:nvPr>
            <p:ph type="body" idx="1"/>
          </p:nvPr>
        </p:nvSpPr>
        <p:spPr>
          <a:xfrm>
            <a:off x="566928" y="2185416"/>
            <a:ext cx="10515600" cy="3968249"/>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University at Buffalo, The State University of New York logo">
            <a:extLst>
              <a:ext uri="{FF2B5EF4-FFF2-40B4-BE49-F238E27FC236}">
                <a16:creationId xmlns:a16="http://schemas.microsoft.com/office/drawing/2014/main" id="{27B0F206-4721-B742-B71F-C0AADA23A984}"/>
              </a:ext>
            </a:extLst>
          </p:cNvPr>
          <p:cNvPicPr>
            <a:picLocks noChangeAspect="1"/>
          </p:cNvPicPr>
          <p:nvPr userDrawn="1"/>
        </p:nvPicPr>
        <p:blipFill>
          <a:blip r:embed="rId17"/>
          <a:stretch>
            <a:fillRect/>
          </a:stretch>
        </p:blipFill>
        <p:spPr>
          <a:xfrm>
            <a:off x="355600" y="321249"/>
            <a:ext cx="4800600" cy="355823"/>
          </a:xfrm>
          <a:prstGeom prst="rect">
            <a:avLst/>
          </a:prstGeom>
        </p:spPr>
      </p:pic>
      <p:sp>
        <p:nvSpPr>
          <p:cNvPr id="7" name="Footer Placeholder 4">
            <a:extLst>
              <a:ext uri="{FF2B5EF4-FFF2-40B4-BE49-F238E27FC236}">
                <a16:creationId xmlns:a16="http://schemas.microsoft.com/office/drawing/2014/main" id="{D439930E-F253-DE46-B952-3E0957740773}"/>
              </a:ext>
            </a:extLst>
          </p:cNvPr>
          <p:cNvSpPr txBox="1">
            <a:spLocks/>
          </p:cNvSpPr>
          <p:nvPr userDrawn="1"/>
        </p:nvSpPr>
        <p:spPr>
          <a:xfrm>
            <a:off x="6938176" y="6319774"/>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3C135-CEC6-A548-8917-8F7FEB82358B}" type="slidenum">
              <a:rPr lang="en-US" b="1" smtClean="0"/>
              <a:pPr/>
              <a:t>‹#›</a:t>
            </a:fld>
            <a:endParaRPr lang="en-US" b="1" dirty="0"/>
          </a:p>
        </p:txBody>
      </p:sp>
    </p:spTree>
    <p:extLst>
      <p:ext uri="{BB962C8B-B14F-4D97-AF65-F5344CB8AC3E}">
        <p14:creationId xmlns:p14="http://schemas.microsoft.com/office/powerpoint/2010/main" val="2937971482"/>
      </p:ext>
    </p:extLst>
  </p:cSld>
  <p:clrMap bg1="lt1" tx1="dk1" bg2="lt2" tx2="dk2" accent1="accent1" accent2="accent2" accent3="accent3" accent4="accent4" accent5="accent5" accent6="accent6" hlink="hlink" folHlink="folHlink"/>
  <p:sldLayoutIdLst>
    <p:sldLayoutId id="2147483662" r:id="rId1"/>
    <p:sldLayoutId id="2147483668" r:id="rId2"/>
    <p:sldLayoutId id="2147483663" r:id="rId3"/>
    <p:sldLayoutId id="2147483669" r:id="rId4"/>
    <p:sldLayoutId id="2147483650" r:id="rId5"/>
    <p:sldLayoutId id="2147483664" r:id="rId6"/>
    <p:sldLayoutId id="2147483652" r:id="rId7"/>
    <p:sldLayoutId id="2147483653" r:id="rId8"/>
    <p:sldLayoutId id="2147483654" r:id="rId9"/>
    <p:sldLayoutId id="2147483655" r:id="rId10"/>
    <p:sldLayoutId id="2147483665" r:id="rId11"/>
    <p:sldLayoutId id="2147483666" r:id="rId12"/>
    <p:sldLayoutId id="2147483660" r:id="rId13"/>
    <p:sldLayoutId id="2147483667" r:id="rId14"/>
  </p:sldLayoutIdLst>
  <p:hf hdr="0" dt="0"/>
  <p:txStyles>
    <p:titleStyle>
      <a:lvl1pPr algn="l" defTabSz="914400" rtl="0" eaLnBrk="1" latinLnBrk="0" hangingPunct="1">
        <a:lnSpc>
          <a:spcPct val="90000"/>
        </a:lnSpc>
        <a:spcBef>
          <a:spcPct val="0"/>
        </a:spcBef>
        <a:buNone/>
        <a:defRPr sz="3600" b="0" i="0"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600"/>
        </a:spcBef>
        <a:buClr>
          <a:schemeClr val="tx2"/>
        </a:buClr>
        <a:buSzPct val="120000"/>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2pPr>
      <a:lvl3pPr marL="11430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3pPr>
      <a:lvl4pPr marL="16002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4pPr>
      <a:lvl5pPr marL="20574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myub.buffalo.edu/"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CC3B0B-7442-FD65-3815-87FC18F465E7}"/>
              </a:ext>
            </a:extLst>
          </p:cNvPr>
          <p:cNvSpPr>
            <a:spLocks noGrp="1"/>
          </p:cNvSpPr>
          <p:nvPr>
            <p:ph type="ctrTitle"/>
          </p:nvPr>
        </p:nvSpPr>
        <p:spPr>
          <a:xfrm>
            <a:off x="658368" y="2018007"/>
            <a:ext cx="6638544" cy="2386584"/>
          </a:xfrm>
        </p:spPr>
        <p:txBody>
          <a:bodyPr/>
          <a:lstStyle/>
          <a:p>
            <a:r>
              <a:rPr lang="en-US" cap="none" dirty="0"/>
              <a:t>HOW TO VIEW AND PAY THE </a:t>
            </a:r>
            <a:r>
              <a:rPr lang="en-US" cap="none" dirty="0" err="1"/>
              <a:t>eBILL</a:t>
            </a:r>
            <a:endParaRPr lang="en-US" cap="none" dirty="0"/>
          </a:p>
        </p:txBody>
      </p:sp>
      <p:sp>
        <p:nvSpPr>
          <p:cNvPr id="2" name="Text Placeholder 1">
            <a:extLst>
              <a:ext uri="{FF2B5EF4-FFF2-40B4-BE49-F238E27FC236}">
                <a16:creationId xmlns:a16="http://schemas.microsoft.com/office/drawing/2014/main" id="{E52E51EC-7BC7-D027-F623-DC891E5C310F}"/>
              </a:ext>
            </a:extLst>
          </p:cNvPr>
          <p:cNvSpPr>
            <a:spLocks noGrp="1"/>
          </p:cNvSpPr>
          <p:nvPr>
            <p:ph type="body" sz="quarter" idx="10"/>
          </p:nvPr>
        </p:nvSpPr>
        <p:spPr>
          <a:xfrm>
            <a:off x="658368" y="4496031"/>
            <a:ext cx="6638544" cy="1650381"/>
          </a:xfrm>
        </p:spPr>
        <p:txBody>
          <a:bodyPr/>
          <a:lstStyle/>
          <a:p>
            <a:pPr>
              <a:spcBef>
                <a:spcPts val="0"/>
              </a:spcBef>
            </a:pPr>
            <a:r>
              <a:rPr lang="en-US" b="1" i="1" dirty="0">
                <a:solidFill>
                  <a:schemeClr val="bg1"/>
                </a:solidFill>
                <a:latin typeface="Georgia" panose="02040502050405020303" pitchFamily="18" charset="0"/>
              </a:rPr>
              <a:t>Student Accounts</a:t>
            </a:r>
          </a:p>
          <a:p>
            <a:endParaRPr lang="en-US" dirty="0"/>
          </a:p>
        </p:txBody>
      </p:sp>
    </p:spTree>
    <p:extLst>
      <p:ext uri="{BB962C8B-B14F-4D97-AF65-F5344CB8AC3E}">
        <p14:creationId xmlns:p14="http://schemas.microsoft.com/office/powerpoint/2010/main" val="1496413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0506073" cy="704906"/>
          </a:xfrm>
          <a:solidFill>
            <a:schemeClr val="bg1"/>
          </a:solidFill>
        </p:spPr>
        <p:txBody>
          <a:bodyPr>
            <a:noAutofit/>
          </a:bodyPr>
          <a:lstStyle/>
          <a:p>
            <a:r>
              <a:rPr lang="en-US" b="1" dirty="0"/>
              <a:t>HUB STUDENT CENTER</a:t>
            </a:r>
          </a:p>
        </p:txBody>
      </p:sp>
      <p:pic>
        <p:nvPicPr>
          <p:cNvPr id="8" name="Picture 7">
            <a:extLst>
              <a:ext uri="{FF2B5EF4-FFF2-40B4-BE49-F238E27FC236}">
                <a16:creationId xmlns:a16="http://schemas.microsoft.com/office/drawing/2014/main" id="{FFD05649-A5BF-42E9-00EF-47109ABF0144}"/>
              </a:ext>
              <a:ext uri="{C183D7F6-B498-43B3-948B-1728B52AA6E4}">
                <adec:decorative xmlns:adec="http://schemas.microsoft.com/office/drawing/2017/decorative" val="1"/>
              </a:ext>
            </a:extLst>
          </p:cNvPr>
          <p:cNvPicPr>
            <a:picLocks noChangeAspect="1"/>
          </p:cNvPicPr>
          <p:nvPr/>
        </p:nvPicPr>
        <p:blipFill rotWithShape="1">
          <a:blip r:embed="rId3"/>
          <a:srcRect t="8632"/>
          <a:stretch/>
        </p:blipFill>
        <p:spPr>
          <a:xfrm>
            <a:off x="0" y="1043828"/>
            <a:ext cx="12192001" cy="6367097"/>
          </a:xfrm>
          <a:prstGeom prst="rect">
            <a:avLst/>
          </a:prstGeom>
        </p:spPr>
      </p:pic>
      <p:sp>
        <p:nvSpPr>
          <p:cNvPr id="9" name="Down Arrow 9">
            <a:extLst>
              <a:ext uri="{FF2B5EF4-FFF2-40B4-BE49-F238E27FC236}">
                <a16:creationId xmlns:a16="http://schemas.microsoft.com/office/drawing/2014/main" id="{C6DCCB5F-C349-C152-5F93-2C96A1E386D4}"/>
              </a:ext>
              <a:ext uri="{C183D7F6-B498-43B3-948B-1728B52AA6E4}">
                <adec:decorative xmlns:adec="http://schemas.microsoft.com/office/drawing/2017/decorative" val="1"/>
              </a:ext>
            </a:extLst>
          </p:cNvPr>
          <p:cNvSpPr/>
          <p:nvPr/>
        </p:nvSpPr>
        <p:spPr>
          <a:xfrm rot="10800000">
            <a:off x="3430327" y="3265016"/>
            <a:ext cx="1345497" cy="962360"/>
          </a:xfrm>
          <a:prstGeom prst="down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8223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423416"/>
            <a:ext cx="8119872" cy="590931"/>
          </a:xfrm>
        </p:spPr>
        <p:txBody>
          <a:bodyPr/>
          <a:lstStyle/>
          <a:p>
            <a:r>
              <a:rPr lang="en-US" b="1" dirty="0"/>
              <a:t>HOW TO PAY YOUR eBill</a:t>
            </a:r>
          </a:p>
        </p:txBody>
      </p:sp>
      <p:sp>
        <p:nvSpPr>
          <p:cNvPr id="3" name="Slide Text">
            <a:extLst>
              <a:ext uri="{FF2B5EF4-FFF2-40B4-BE49-F238E27FC236}">
                <a16:creationId xmlns:a16="http://schemas.microsoft.com/office/drawing/2014/main" id="{38F3A7AD-BFCA-B14B-8363-A4C1A4B746A2}"/>
              </a:ext>
            </a:extLst>
          </p:cNvPr>
          <p:cNvSpPr>
            <a:spLocks noGrp="1"/>
          </p:cNvSpPr>
          <p:nvPr>
            <p:ph idx="1"/>
          </p:nvPr>
        </p:nvSpPr>
        <p:spPr>
          <a:xfrm>
            <a:off x="566927" y="2109216"/>
            <a:ext cx="9196198" cy="3968249"/>
          </a:xfrm>
        </p:spPr>
        <p:txBody>
          <a:bodyPr/>
          <a:lstStyle/>
          <a:p>
            <a:pPr marL="0" indent="0">
              <a:buNone/>
            </a:pPr>
            <a:r>
              <a:rPr lang="en-US" sz="2000" b="1" dirty="0">
                <a:solidFill>
                  <a:srgbClr val="990000"/>
                </a:solidFill>
                <a:latin typeface="Arial" panose="020B0604020202020204" pitchFamily="34" charset="0"/>
                <a:cs typeface="Arial" panose="020B0604020202020204" pitchFamily="34" charset="0"/>
              </a:rPr>
              <a:t>ONLINE PAYMENTS</a:t>
            </a:r>
            <a:endParaRPr lang="en-US" sz="1800" b="1" dirty="0">
              <a:solidFill>
                <a:srgbClr val="990000"/>
              </a:solidFill>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eCheck</a:t>
            </a:r>
            <a:r>
              <a:rPr lang="en-US" dirty="0">
                <a:latin typeface="Arial" panose="020B0604020202020204" pitchFamily="34" charset="0"/>
                <a:cs typeface="Arial" panose="020B0604020202020204" pitchFamily="34" charset="0"/>
              </a:rPr>
              <a:t> from your personal bank account; please note your daily max limit.</a:t>
            </a:r>
            <a:endParaRPr lang="en-US" sz="1800" dirty="0">
              <a:solidFill>
                <a:schemeClr val="tx1"/>
              </a:solidFill>
              <a:latin typeface="Arial" panose="020B0604020202020204" pitchFamily="34" charset="0"/>
              <a:cs typeface="Arial" panose="020B0604020202020204" pitchFamily="34" charset="0"/>
            </a:endParaRPr>
          </a:p>
          <a:p>
            <a:pPr>
              <a:lnSpc>
                <a:spcPct val="100000"/>
              </a:lnSpc>
            </a:pPr>
            <a:r>
              <a:rPr lang="en-US" b="1" dirty="0">
                <a:latin typeface="Arial" panose="020B0604020202020204" pitchFamily="34" charset="0"/>
                <a:cs typeface="Arial" panose="020B0604020202020204" pitchFamily="34" charset="0"/>
              </a:rPr>
              <a:t>Credit Card </a:t>
            </a:r>
            <a:r>
              <a:rPr lang="en-US" dirty="0">
                <a:latin typeface="Arial" panose="020B0604020202020204" pitchFamily="34" charset="0"/>
                <a:cs typeface="Arial" panose="020B0604020202020204" pitchFamily="34" charset="0"/>
              </a:rPr>
              <a:t>(MasterCard, Visa, Discover, American Express)</a:t>
            </a:r>
          </a:p>
          <a:p>
            <a:pPr lvl="1">
              <a:lnSpc>
                <a:spcPct val="100000"/>
              </a:lnSpc>
            </a:pPr>
            <a:r>
              <a:rPr lang="en-US" dirty="0">
                <a:solidFill>
                  <a:schemeClr val="tx1"/>
                </a:solidFill>
                <a:latin typeface="Arial" panose="020B0604020202020204" pitchFamily="34" charset="0"/>
                <a:cs typeface="Arial" panose="020B0604020202020204" pitchFamily="34" charset="0"/>
              </a:rPr>
              <a:t>Can </a:t>
            </a:r>
            <a:r>
              <a:rPr lang="en-US" dirty="0">
                <a:latin typeface="Arial" panose="020B0604020202020204" pitchFamily="34" charset="0"/>
                <a:cs typeface="Arial" panose="020B0604020202020204" pitchFamily="34" charset="0"/>
              </a:rPr>
              <a:t>o</a:t>
            </a:r>
            <a:r>
              <a:rPr lang="en-US" dirty="0">
                <a:solidFill>
                  <a:schemeClr val="tx1"/>
                </a:solidFill>
                <a:latin typeface="Arial" panose="020B0604020202020204" pitchFamily="34" charset="0"/>
                <a:cs typeface="Arial" panose="020B0604020202020204" pitchFamily="34" charset="0"/>
              </a:rPr>
              <a:t>nly be made online</a:t>
            </a:r>
          </a:p>
          <a:p>
            <a:pPr lvl="1">
              <a:lnSpc>
                <a:spcPct val="100000"/>
              </a:lnSpc>
            </a:pPr>
            <a:r>
              <a:rPr lang="en-US" dirty="0">
                <a:latin typeface="Arial" panose="020B0604020202020204" pitchFamily="34" charset="0"/>
                <a:cs typeface="Arial" panose="020B0604020202020204" pitchFamily="34" charset="0"/>
              </a:rPr>
              <a:t>Spouse/family need </a:t>
            </a:r>
            <a:r>
              <a:rPr lang="en-US" b="1" dirty="0">
                <a:latin typeface="Arial" panose="020B0604020202020204" pitchFamily="34" charset="0"/>
                <a:cs typeface="Arial" panose="020B0604020202020204" pitchFamily="34" charset="0"/>
              </a:rPr>
              <a:t>Authorized Payer </a:t>
            </a:r>
            <a:r>
              <a:rPr lang="en-US" dirty="0">
                <a:latin typeface="Arial" panose="020B0604020202020204" pitchFamily="34" charset="0"/>
                <a:cs typeface="Arial" panose="020B0604020202020204" pitchFamily="34" charset="0"/>
              </a:rPr>
              <a:t>access</a:t>
            </a:r>
          </a:p>
          <a:p>
            <a:pPr lvl="1">
              <a:lnSpc>
                <a:spcPct val="100000"/>
              </a:lnSpc>
            </a:pPr>
            <a:r>
              <a:rPr lang="en-US" dirty="0">
                <a:solidFill>
                  <a:schemeClr val="tx1"/>
                </a:solidFill>
                <a:latin typeface="Arial" panose="020B0604020202020204" pitchFamily="34" charset="0"/>
                <a:cs typeface="Arial" panose="020B0604020202020204" pitchFamily="34" charset="0"/>
              </a:rPr>
              <a:t>No convenience fee</a:t>
            </a:r>
          </a:p>
          <a:p>
            <a:pPr lvl="1">
              <a:lnSpc>
                <a:spcPct val="100000"/>
              </a:lnSpc>
            </a:pPr>
            <a:endParaRPr lang="en-US" sz="1800" b="1" dirty="0">
              <a:solidFill>
                <a:srgbClr val="C00000"/>
              </a:solidFill>
              <a:latin typeface="Arial" panose="020B0604020202020204" pitchFamily="34" charset="0"/>
              <a:cs typeface="Arial" panose="020B0604020202020204" pitchFamily="34" charset="0"/>
            </a:endParaRPr>
          </a:p>
          <a:p>
            <a:pPr marL="60325" lvl="1" indent="0">
              <a:lnSpc>
                <a:spcPct val="100000"/>
              </a:lnSpc>
              <a:spcBef>
                <a:spcPts val="0"/>
              </a:spcBef>
              <a:buNone/>
            </a:pPr>
            <a:r>
              <a:rPr lang="en-US" sz="2000" b="1" dirty="0">
                <a:solidFill>
                  <a:srgbClr val="990000"/>
                </a:solidFill>
                <a:latin typeface="Arial" panose="020B0604020202020204" pitchFamily="34" charset="0"/>
                <a:cs typeface="Arial" panose="020B0604020202020204" pitchFamily="34" charset="0"/>
              </a:rPr>
              <a:t>MAIL</a:t>
            </a:r>
            <a:r>
              <a:rPr lang="en-US" sz="1800" b="1" dirty="0">
                <a:solidFill>
                  <a:srgbClr val="990000"/>
                </a:solidFill>
                <a:latin typeface="Arial" panose="020B0604020202020204" pitchFamily="34" charset="0"/>
                <a:cs typeface="Arial" panose="020B0604020202020204" pitchFamily="34" charset="0"/>
              </a:rPr>
              <a:t> </a:t>
            </a:r>
            <a:endParaRPr lang="en-US" b="1" dirty="0">
              <a:solidFill>
                <a:srgbClr val="990000"/>
              </a:solidFill>
              <a:latin typeface="Arial" panose="020B0604020202020204" pitchFamily="34" charset="0"/>
              <a:cs typeface="Arial" panose="020B0604020202020204" pitchFamily="34" charset="0"/>
            </a:endParaRPr>
          </a:p>
          <a:p>
            <a:pPr marL="517525" lvl="2" indent="0">
              <a:lnSpc>
                <a:spcPct val="100000"/>
              </a:lnSpc>
              <a:spcBef>
                <a:spcPts val="0"/>
              </a:spcBef>
              <a:buNone/>
            </a:pPr>
            <a:r>
              <a:rPr lang="en-US" b="1" dirty="0">
                <a:latin typeface="Arial" panose="020B0604020202020204" pitchFamily="34" charset="0"/>
                <a:cs typeface="Arial" panose="020B0604020202020204" pitchFamily="34" charset="0"/>
              </a:rPr>
              <a:t>Personal / 529 Checks</a:t>
            </a:r>
          </a:p>
          <a:p>
            <a:pPr marL="960120" lvl="2" indent="0">
              <a:lnSpc>
                <a:spcPct val="100000"/>
              </a:lnSpc>
              <a:spcBef>
                <a:spcPts val="0"/>
              </a:spcBef>
              <a:buNone/>
            </a:pPr>
            <a:r>
              <a:rPr lang="en-US" dirty="0">
                <a:solidFill>
                  <a:schemeClr val="tx1"/>
                </a:solidFill>
                <a:latin typeface="Arial" panose="020B0604020202020204" pitchFamily="34" charset="0"/>
                <a:cs typeface="Arial" panose="020B0604020202020204" pitchFamily="34" charset="0"/>
              </a:rPr>
              <a:t>University at Buffalo</a:t>
            </a:r>
          </a:p>
          <a:p>
            <a:pPr marL="960120" lvl="2" indent="0">
              <a:lnSpc>
                <a:spcPct val="100000"/>
              </a:lnSpc>
              <a:spcBef>
                <a:spcPts val="0"/>
              </a:spcBef>
              <a:buNone/>
            </a:pPr>
            <a:r>
              <a:rPr lang="en-US" dirty="0">
                <a:solidFill>
                  <a:schemeClr val="tx1"/>
                </a:solidFill>
                <a:latin typeface="Arial" panose="020B0604020202020204" pitchFamily="34" charset="0"/>
                <a:cs typeface="Arial" panose="020B0604020202020204" pitchFamily="34" charset="0"/>
              </a:rPr>
              <a:t>PO Box 10068</a:t>
            </a:r>
          </a:p>
          <a:p>
            <a:pPr marL="960120" lvl="2" indent="0">
              <a:lnSpc>
                <a:spcPct val="100000"/>
              </a:lnSpc>
              <a:spcBef>
                <a:spcPts val="0"/>
              </a:spcBef>
              <a:buNone/>
            </a:pPr>
            <a:r>
              <a:rPr lang="en-US" dirty="0">
                <a:solidFill>
                  <a:schemeClr val="tx1"/>
                </a:solidFill>
                <a:latin typeface="Arial" panose="020B0604020202020204" pitchFamily="34" charset="0"/>
                <a:cs typeface="Arial" panose="020B0604020202020204" pitchFamily="34" charset="0"/>
              </a:rPr>
              <a:t>Albany, NY 12201-5068</a:t>
            </a:r>
          </a:p>
          <a:p>
            <a:pPr lvl="1"/>
            <a:endParaRPr lang="en-US" dirty="0">
              <a:solidFill>
                <a:schemeClr val="tx1"/>
              </a:solidFill>
              <a:latin typeface="Arial" panose="020B0604020202020204" pitchFamily="34" charset="0"/>
              <a:cs typeface="Arial" panose="020B0604020202020204" pitchFamily="34" charset="0"/>
            </a:endParaRPr>
          </a:p>
          <a:p>
            <a:pPr lvl="1"/>
            <a:endParaRPr lang="en-US" dirty="0">
              <a:solidFill>
                <a:schemeClr val="tx1"/>
              </a:solidFill>
              <a:latin typeface="Arial" panose="020B0604020202020204" pitchFamily="34" charset="0"/>
              <a:cs typeface="Arial" panose="020B0604020202020204" pitchFamily="34" charset="0"/>
            </a:endParaRPr>
          </a:p>
          <a:p>
            <a:endParaRPr lang="en-US" sz="1800" dirty="0">
              <a:solidFill>
                <a:schemeClr val="tx1"/>
              </a:solidFill>
              <a:latin typeface="Arial" panose="020B0604020202020204" pitchFamily="34" charset="0"/>
              <a:cs typeface="Arial" panose="020B0604020202020204" pitchFamily="34" charset="0"/>
            </a:endParaRPr>
          </a:p>
        </p:txBody>
      </p:sp>
      <p:sp>
        <p:nvSpPr>
          <p:cNvPr id="4" name="Slide Text">
            <a:extLst>
              <a:ext uri="{FF2B5EF4-FFF2-40B4-BE49-F238E27FC236}">
                <a16:creationId xmlns:a16="http://schemas.microsoft.com/office/drawing/2014/main" id="{A96FB069-017A-F9D8-729B-D01DE3D10AFA}"/>
              </a:ext>
            </a:extLst>
          </p:cNvPr>
          <p:cNvSpPr txBox="1">
            <a:spLocks/>
          </p:cNvSpPr>
          <p:nvPr/>
        </p:nvSpPr>
        <p:spPr>
          <a:xfrm>
            <a:off x="4970197" y="4997848"/>
            <a:ext cx="4291578" cy="1633490"/>
          </a:xfrm>
          <a:prstGeom prst="rect">
            <a:avLst/>
          </a:prstGeom>
        </p:spPr>
        <p:txBody>
          <a:bodyPr vert="horz" lIns="91440" tIns="45720" rIns="91440" bIns="45720" rtlCol="0">
            <a:noAutofit/>
          </a:bodyPr>
          <a:lstStyle>
            <a:lvl1pPr marL="228600" indent="-228600" algn="l" defTabSz="914400" rtl="0" eaLnBrk="1" latinLnBrk="0" hangingPunct="1">
              <a:lnSpc>
                <a:spcPct val="130000"/>
              </a:lnSpc>
              <a:spcBef>
                <a:spcPts val="600"/>
              </a:spcBef>
              <a:buClr>
                <a:schemeClr val="tx2"/>
              </a:buClr>
              <a:buSzPct val="120000"/>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2pPr>
            <a:lvl3pPr marL="11430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3pPr>
            <a:lvl4pPr marL="16002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4pPr>
            <a:lvl5pPr marL="20574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325" lvl="1" indent="0">
              <a:lnSpc>
                <a:spcPct val="100000"/>
              </a:lnSpc>
              <a:spcBef>
                <a:spcPts val="0"/>
              </a:spcBef>
              <a:buNone/>
            </a:pPr>
            <a:r>
              <a:rPr lang="en-US" b="1" dirty="0">
                <a:latin typeface="Arial" panose="020B0604020202020204" pitchFamily="34" charset="0"/>
                <a:cs typeface="Arial" panose="020B0604020202020204" pitchFamily="34" charset="0"/>
              </a:rPr>
              <a:t>Scholarship</a:t>
            </a:r>
            <a:r>
              <a:rPr lang="en-US" sz="1800" b="1" dirty="0">
                <a:latin typeface="Arial" panose="020B0604020202020204" pitchFamily="34" charset="0"/>
                <a:cs typeface="Arial" panose="020B0604020202020204" pitchFamily="34" charset="0"/>
              </a:rPr>
              <a:t> Checks</a:t>
            </a:r>
          </a:p>
          <a:p>
            <a:pPr marL="502920" lvl="1" indent="0">
              <a:lnSpc>
                <a:spcPct val="100000"/>
              </a:lnSpc>
              <a:spcBef>
                <a:spcPts val="0"/>
              </a:spcBef>
              <a:buFont typeface="System Font Regular"/>
              <a:buNone/>
            </a:pPr>
            <a:r>
              <a:rPr lang="en-US" dirty="0">
                <a:latin typeface="Arial" panose="020B0604020202020204" pitchFamily="34" charset="0"/>
                <a:cs typeface="Arial" panose="020B0604020202020204" pitchFamily="34" charset="0"/>
              </a:rPr>
              <a:t>University at Buffalo</a:t>
            </a:r>
          </a:p>
          <a:p>
            <a:pPr marL="502920" lvl="1" indent="0">
              <a:lnSpc>
                <a:spcPct val="100000"/>
              </a:lnSpc>
              <a:spcBef>
                <a:spcPts val="0"/>
              </a:spcBef>
              <a:buFont typeface="System Font Regular"/>
              <a:buNone/>
            </a:pPr>
            <a:r>
              <a:rPr lang="en-US" dirty="0">
                <a:latin typeface="Arial" panose="020B0604020202020204" pitchFamily="34" charset="0"/>
                <a:cs typeface="Arial" panose="020B0604020202020204" pitchFamily="34" charset="0"/>
              </a:rPr>
              <a:t>1 Campus Mail Center</a:t>
            </a:r>
          </a:p>
          <a:p>
            <a:pPr marL="502920" lvl="1" indent="0">
              <a:lnSpc>
                <a:spcPct val="100000"/>
              </a:lnSpc>
              <a:spcBef>
                <a:spcPts val="0"/>
              </a:spcBef>
              <a:buFont typeface="System Font Regular"/>
              <a:buNone/>
            </a:pPr>
            <a:r>
              <a:rPr lang="en-US" dirty="0">
                <a:latin typeface="Arial" panose="020B0604020202020204" pitchFamily="34" charset="0"/>
                <a:cs typeface="Arial" panose="020B0604020202020204" pitchFamily="34" charset="0"/>
              </a:rPr>
              <a:t>Buffalo, NY 14260</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114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9F9BED7-6E69-0852-0AA5-1086F433F912}"/>
              </a:ext>
            </a:extLst>
          </p:cNvPr>
          <p:cNvPicPr>
            <a:picLocks noChangeAspect="1"/>
          </p:cNvPicPr>
          <p:nvPr/>
        </p:nvPicPr>
        <p:blipFill>
          <a:blip r:embed="rId3"/>
          <a:stretch>
            <a:fillRect/>
          </a:stretch>
        </p:blipFill>
        <p:spPr>
          <a:xfrm>
            <a:off x="64720" y="1386482"/>
            <a:ext cx="2058636" cy="4092012"/>
          </a:xfrm>
          <a:prstGeom prst="rect">
            <a:avLst/>
          </a:prstGeom>
          <a:ln w="15875">
            <a:solidFill>
              <a:schemeClr val="accent1"/>
            </a:solidFill>
          </a:ln>
        </p:spPr>
      </p:pic>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1596301" cy="704906"/>
          </a:xfrm>
          <a:solidFill>
            <a:schemeClr val="bg1"/>
          </a:solidFill>
        </p:spPr>
        <p:txBody>
          <a:bodyPr>
            <a:noAutofit/>
          </a:bodyPr>
          <a:lstStyle/>
          <a:p>
            <a:r>
              <a:rPr lang="en-US" b="1" dirty="0"/>
              <a:t>QUIKPAY – HOW TO MAKE A ONE-TIME PAYMENT</a:t>
            </a:r>
          </a:p>
        </p:txBody>
      </p:sp>
      <p:pic>
        <p:nvPicPr>
          <p:cNvPr id="6" name="Picture 5">
            <a:extLst>
              <a:ext uri="{FF2B5EF4-FFF2-40B4-BE49-F238E27FC236}">
                <a16:creationId xmlns:a16="http://schemas.microsoft.com/office/drawing/2014/main" id="{1235A0B6-8962-028F-DEDA-C9FA3E6DF61D}"/>
              </a:ext>
              <a:ext uri="{C183D7F6-B498-43B3-948B-1728B52AA6E4}">
                <adec:decorative xmlns:adec="http://schemas.microsoft.com/office/drawing/2017/decorative" val="1"/>
              </a:ext>
            </a:extLst>
          </p:cNvPr>
          <p:cNvPicPr>
            <a:picLocks noChangeAspect="1"/>
          </p:cNvPicPr>
          <p:nvPr/>
        </p:nvPicPr>
        <p:blipFill rotWithShape="1">
          <a:blip r:embed="rId4"/>
          <a:srcRect b="6625"/>
          <a:stretch/>
        </p:blipFill>
        <p:spPr>
          <a:xfrm>
            <a:off x="2166515" y="1347423"/>
            <a:ext cx="9509017" cy="4339001"/>
          </a:xfrm>
          <a:prstGeom prst="rect">
            <a:avLst/>
          </a:prstGeom>
        </p:spPr>
      </p:pic>
      <p:sp>
        <p:nvSpPr>
          <p:cNvPr id="11" name="Rectangle 10">
            <a:extLst>
              <a:ext uri="{FF2B5EF4-FFF2-40B4-BE49-F238E27FC236}">
                <a16:creationId xmlns:a16="http://schemas.microsoft.com/office/drawing/2014/main" id="{1954BC6F-3CCC-C989-A3A1-E5C4EAC9B68F}"/>
              </a:ext>
              <a:ext uri="{C183D7F6-B498-43B3-948B-1728B52AA6E4}">
                <adec:decorative xmlns:adec="http://schemas.microsoft.com/office/drawing/2017/decorative" val="1"/>
              </a:ext>
            </a:extLst>
          </p:cNvPr>
          <p:cNvSpPr/>
          <p:nvPr/>
        </p:nvSpPr>
        <p:spPr>
          <a:xfrm>
            <a:off x="64720" y="3670013"/>
            <a:ext cx="2022979" cy="441966"/>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F23D524-0BB7-10D6-D08B-EDA2C8D3F5C0}"/>
              </a:ext>
            </a:extLst>
          </p:cNvPr>
          <p:cNvSpPr txBox="1"/>
          <p:nvPr/>
        </p:nvSpPr>
        <p:spPr>
          <a:xfrm>
            <a:off x="6051680" y="3076798"/>
            <a:ext cx="907443" cy="577081"/>
          </a:xfrm>
          <a:prstGeom prst="rect">
            <a:avLst/>
          </a:prstGeom>
          <a:solidFill>
            <a:schemeClr val="bg1"/>
          </a:solidFill>
        </p:spPr>
        <p:txBody>
          <a:bodyPr wrap="square" rtlCol="0">
            <a:spAutoFit/>
          </a:bodyPr>
          <a:lstStyle/>
          <a:p>
            <a:r>
              <a:rPr lang="en-US" sz="1050" b="1" dirty="0">
                <a:solidFill>
                  <a:schemeClr val="tx1">
                    <a:lumMod val="50000"/>
                  </a:schemeClr>
                </a:solidFill>
              </a:rPr>
              <a:t>$ 361.90</a:t>
            </a:r>
          </a:p>
          <a:p>
            <a:endParaRPr lang="en-US" sz="1050" b="1" dirty="0">
              <a:solidFill>
                <a:schemeClr val="tx1">
                  <a:lumMod val="50000"/>
                </a:schemeClr>
              </a:solidFill>
            </a:endParaRPr>
          </a:p>
          <a:p>
            <a:endParaRPr lang="en-US" sz="1050" b="1" dirty="0">
              <a:solidFill>
                <a:schemeClr val="tx1">
                  <a:lumMod val="50000"/>
                </a:schemeClr>
              </a:solidFill>
            </a:endParaRPr>
          </a:p>
        </p:txBody>
      </p:sp>
      <p:sp>
        <p:nvSpPr>
          <p:cNvPr id="13" name="TextBox 12">
            <a:extLst>
              <a:ext uri="{FF2B5EF4-FFF2-40B4-BE49-F238E27FC236}">
                <a16:creationId xmlns:a16="http://schemas.microsoft.com/office/drawing/2014/main" id="{913BB66A-AE57-7D9B-978C-0748D21FB595}"/>
              </a:ext>
            </a:extLst>
          </p:cNvPr>
          <p:cNvSpPr txBox="1"/>
          <p:nvPr/>
        </p:nvSpPr>
        <p:spPr>
          <a:xfrm>
            <a:off x="10477582" y="3543055"/>
            <a:ext cx="800018" cy="253916"/>
          </a:xfrm>
          <a:prstGeom prst="rect">
            <a:avLst/>
          </a:prstGeom>
          <a:solidFill>
            <a:schemeClr val="bg1"/>
          </a:solidFill>
        </p:spPr>
        <p:txBody>
          <a:bodyPr wrap="square" rtlCol="0">
            <a:spAutoFit/>
          </a:bodyPr>
          <a:lstStyle/>
          <a:p>
            <a:r>
              <a:rPr lang="en-US" sz="1050" b="1" dirty="0">
                <a:solidFill>
                  <a:schemeClr val="tx1">
                    <a:lumMod val="50000"/>
                  </a:schemeClr>
                </a:solidFill>
              </a:rPr>
              <a:t>$ 361.90</a:t>
            </a:r>
          </a:p>
        </p:txBody>
      </p:sp>
      <p:sp>
        <p:nvSpPr>
          <p:cNvPr id="18" name="TextBox 17">
            <a:extLst>
              <a:ext uri="{FF2B5EF4-FFF2-40B4-BE49-F238E27FC236}">
                <a16:creationId xmlns:a16="http://schemas.microsoft.com/office/drawing/2014/main" id="{D60B3D0F-63E7-F699-EA00-F6D35E29E774}"/>
              </a:ext>
            </a:extLst>
          </p:cNvPr>
          <p:cNvSpPr txBox="1"/>
          <p:nvPr/>
        </p:nvSpPr>
        <p:spPr>
          <a:xfrm>
            <a:off x="1852267" y="5866140"/>
            <a:ext cx="9595057" cy="646331"/>
          </a:xfrm>
          <a:prstGeom prst="rect">
            <a:avLst/>
          </a:prstGeom>
          <a:noFill/>
        </p:spPr>
        <p:txBody>
          <a:bodyPr wrap="square" rtlCol="0">
            <a:spAutoFit/>
          </a:bodyPr>
          <a:lstStyle/>
          <a:p>
            <a:r>
              <a:rPr lang="en-US" dirty="0"/>
              <a:t>This is the </a:t>
            </a:r>
            <a:r>
              <a:rPr lang="en-US" b="1" dirty="0">
                <a:solidFill>
                  <a:srgbClr val="990000"/>
                </a:solidFill>
              </a:rPr>
              <a:t>only</a:t>
            </a:r>
            <a:r>
              <a:rPr lang="en-US" dirty="0"/>
              <a:t> way to pay with a credit card.</a:t>
            </a:r>
          </a:p>
          <a:p>
            <a:r>
              <a:rPr lang="en-US" i="1" dirty="0"/>
              <a:t>If you are enrolled in a payment plan, </a:t>
            </a:r>
            <a:r>
              <a:rPr lang="en-US" b="1" i="1" dirty="0"/>
              <a:t>do not</a:t>
            </a:r>
            <a:r>
              <a:rPr lang="en-US" i="1" dirty="0"/>
              <a:t> use “Make a Payment” button.</a:t>
            </a:r>
          </a:p>
        </p:txBody>
      </p:sp>
      <p:cxnSp>
        <p:nvCxnSpPr>
          <p:cNvPr id="4" name="Straight Arrow Connector 3">
            <a:extLst>
              <a:ext uri="{FF2B5EF4-FFF2-40B4-BE49-F238E27FC236}">
                <a16:creationId xmlns:a16="http://schemas.microsoft.com/office/drawing/2014/main" id="{83DFF824-76FB-55EA-8566-0D8C5D2E6381}"/>
              </a:ext>
              <a:ext uri="{C183D7F6-B498-43B3-948B-1728B52AA6E4}">
                <adec:decorative xmlns:adec="http://schemas.microsoft.com/office/drawing/2017/decorative" val="1"/>
              </a:ext>
            </a:extLst>
          </p:cNvPr>
          <p:cNvCxnSpPr>
            <a:cxnSpLocks/>
          </p:cNvCxnSpPr>
          <p:nvPr/>
        </p:nvCxnSpPr>
        <p:spPr>
          <a:xfrm flipH="1">
            <a:off x="0" y="6063257"/>
            <a:ext cx="1852267" cy="0"/>
          </a:xfrm>
          <a:prstGeom prst="straightConnector1">
            <a:avLst/>
          </a:prstGeom>
          <a:ln w="20320">
            <a:solidFill>
              <a:srgbClr val="990000"/>
            </a:solidFill>
            <a:prstDash val="dash"/>
            <a:headEnd type="arrow" w="med" len="med"/>
            <a:tailEnd type="oval" w="med"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106A7C6-5F84-B811-63FF-D9C7447DE5AC}"/>
              </a:ext>
            </a:extLst>
          </p:cNvPr>
          <p:cNvPicPr>
            <a:picLocks noChangeAspect="1"/>
          </p:cNvPicPr>
          <p:nvPr/>
        </p:nvPicPr>
        <p:blipFill>
          <a:blip r:embed="rId5"/>
          <a:stretch>
            <a:fillRect/>
          </a:stretch>
        </p:blipFill>
        <p:spPr>
          <a:xfrm>
            <a:off x="6835426" y="2662240"/>
            <a:ext cx="4520990" cy="1128454"/>
          </a:xfrm>
          <a:prstGeom prst="rect">
            <a:avLst/>
          </a:prstGeom>
        </p:spPr>
      </p:pic>
      <p:sp>
        <p:nvSpPr>
          <p:cNvPr id="16" name="Down Arrow 9">
            <a:extLst>
              <a:ext uri="{FF2B5EF4-FFF2-40B4-BE49-F238E27FC236}">
                <a16:creationId xmlns:a16="http://schemas.microsoft.com/office/drawing/2014/main" id="{4ECED1B8-B32F-C7B7-D369-ADE3D1A9B53F}"/>
              </a:ext>
              <a:ext uri="{C183D7F6-B498-43B3-948B-1728B52AA6E4}">
                <adec:decorative xmlns:adec="http://schemas.microsoft.com/office/drawing/2017/decorative" val="1"/>
              </a:ext>
            </a:extLst>
          </p:cNvPr>
          <p:cNvSpPr/>
          <p:nvPr/>
        </p:nvSpPr>
        <p:spPr>
          <a:xfrm rot="16200000">
            <a:off x="8303803" y="2089962"/>
            <a:ext cx="1345497" cy="962360"/>
          </a:xfrm>
          <a:prstGeom prst="down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creenshot with Make a Payment highlighted">
            <a:extLst>
              <a:ext uri="{FF2B5EF4-FFF2-40B4-BE49-F238E27FC236}">
                <a16:creationId xmlns:a16="http://schemas.microsoft.com/office/drawing/2014/main" id="{08D2A350-C228-6D00-7976-D101DE6C622C}"/>
              </a:ext>
            </a:extLst>
          </p:cNvPr>
          <p:cNvPicPr>
            <a:picLocks noChangeAspect="1"/>
          </p:cNvPicPr>
          <p:nvPr/>
        </p:nvPicPr>
        <p:blipFill rotWithShape="1">
          <a:blip r:embed="rId6"/>
          <a:srcRect l="80407" t="57324" r="10100" b="39108"/>
          <a:stretch/>
        </p:blipFill>
        <p:spPr>
          <a:xfrm>
            <a:off x="9649885" y="2425811"/>
            <a:ext cx="1627715" cy="290663"/>
          </a:xfrm>
          <a:prstGeom prst="rect">
            <a:avLst/>
          </a:prstGeom>
        </p:spPr>
      </p:pic>
      <p:sp>
        <p:nvSpPr>
          <p:cNvPr id="8" name="Rectangle 7">
            <a:extLst>
              <a:ext uri="{FF2B5EF4-FFF2-40B4-BE49-F238E27FC236}">
                <a16:creationId xmlns:a16="http://schemas.microsoft.com/office/drawing/2014/main" id="{3CCB67F6-C45D-EBBE-503C-72500C2590F6}"/>
              </a:ext>
              <a:ext uri="{C183D7F6-B498-43B3-948B-1728B52AA6E4}">
                <adec:decorative xmlns:adec="http://schemas.microsoft.com/office/drawing/2017/decorative" val="1"/>
              </a:ext>
            </a:extLst>
          </p:cNvPr>
          <p:cNvSpPr/>
          <p:nvPr/>
        </p:nvSpPr>
        <p:spPr>
          <a:xfrm>
            <a:off x="9544050" y="2350159"/>
            <a:ext cx="1819869" cy="441966"/>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AC1E761-1011-8465-8C68-97F18D590B58}"/>
              </a:ext>
            </a:extLst>
          </p:cNvPr>
          <p:cNvPicPr>
            <a:picLocks noChangeAspect="1"/>
          </p:cNvPicPr>
          <p:nvPr/>
        </p:nvPicPr>
        <p:blipFill>
          <a:blip r:embed="rId7"/>
          <a:stretch>
            <a:fillRect/>
          </a:stretch>
        </p:blipFill>
        <p:spPr>
          <a:xfrm>
            <a:off x="6123915" y="3094510"/>
            <a:ext cx="561975" cy="228600"/>
          </a:xfrm>
          <a:prstGeom prst="rect">
            <a:avLst/>
          </a:prstGeom>
        </p:spPr>
      </p:pic>
    </p:spTree>
    <p:extLst>
      <p:ext uri="{BB962C8B-B14F-4D97-AF65-F5344CB8AC3E}">
        <p14:creationId xmlns:p14="http://schemas.microsoft.com/office/powerpoint/2010/main" val="3153704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3C1841A-062B-7A13-4BD0-8D2457A6CFE6}"/>
              </a:ext>
              <a:ext uri="{C183D7F6-B498-43B3-948B-1728B52AA6E4}">
                <adec:decorative xmlns:adec="http://schemas.microsoft.com/office/drawing/2017/decorative" val="1"/>
              </a:ext>
            </a:extLst>
          </p:cNvPr>
          <p:cNvSpPr/>
          <p:nvPr/>
        </p:nvSpPr>
        <p:spPr>
          <a:xfrm>
            <a:off x="8476555" y="2109216"/>
            <a:ext cx="2104912" cy="2104005"/>
          </a:xfrm>
          <a:prstGeom prst="ellipse">
            <a:avLst/>
          </a:prstGeom>
          <a:solidFill>
            <a:schemeClr val="bg1"/>
          </a:solid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solidFill>
                <a:schemeClr val="tx2"/>
              </a:solidFill>
            </a:endParaRPr>
          </a:p>
        </p:txBody>
      </p:sp>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216591"/>
            <a:ext cx="8119872" cy="590931"/>
          </a:xfrm>
        </p:spPr>
        <p:txBody>
          <a:bodyPr/>
          <a:lstStyle/>
          <a:p>
            <a:r>
              <a:rPr lang="en-US" b="1" dirty="0"/>
              <a:t>HOW TO PAY YOUR eBill</a:t>
            </a:r>
          </a:p>
        </p:txBody>
      </p:sp>
      <p:sp>
        <p:nvSpPr>
          <p:cNvPr id="3" name="Slide Text">
            <a:extLst>
              <a:ext uri="{FF2B5EF4-FFF2-40B4-BE49-F238E27FC236}">
                <a16:creationId xmlns:a16="http://schemas.microsoft.com/office/drawing/2014/main" id="{38F3A7AD-BFCA-B14B-8363-A4C1A4B746A2}"/>
              </a:ext>
            </a:extLst>
          </p:cNvPr>
          <p:cNvSpPr>
            <a:spLocks noGrp="1"/>
          </p:cNvSpPr>
          <p:nvPr>
            <p:ph idx="1"/>
          </p:nvPr>
        </p:nvSpPr>
        <p:spPr>
          <a:xfrm>
            <a:off x="566926" y="1819266"/>
            <a:ext cx="10345584" cy="3968249"/>
          </a:xfrm>
        </p:spPr>
        <p:txBody>
          <a:bodyPr/>
          <a:lstStyle/>
          <a:p>
            <a:pPr marL="0" indent="0">
              <a:buNone/>
            </a:pPr>
            <a:r>
              <a:rPr lang="en-US" sz="2000" b="1" dirty="0">
                <a:solidFill>
                  <a:srgbClr val="990000"/>
                </a:solidFill>
                <a:latin typeface="Arial" panose="020B0604020202020204" pitchFamily="34" charset="0"/>
                <a:cs typeface="Arial" panose="020B0604020202020204" pitchFamily="34" charset="0"/>
              </a:rPr>
              <a:t>PAYMENT PLAN</a:t>
            </a:r>
            <a:endParaRPr lang="en-US" sz="1800" b="1" dirty="0">
              <a:solidFill>
                <a:srgbClr val="990000"/>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Pay the eBill in installments by enrolling in a Payment Plan.</a:t>
            </a:r>
            <a:endParaRPr lang="en-US" sz="1800" dirty="0">
              <a:solidFill>
                <a:schemeClr val="tx1"/>
              </a:solidFill>
              <a:latin typeface="Arial" panose="020B0604020202020204" pitchFamily="34" charset="0"/>
              <a:cs typeface="Arial" panose="020B0604020202020204" pitchFamily="34" charset="0"/>
            </a:endParaRPr>
          </a:p>
          <a:p>
            <a:pPr lvl="1">
              <a:lnSpc>
                <a:spcPct val="100000"/>
              </a:lnSpc>
            </a:pPr>
            <a:r>
              <a:rPr lang="en-US" b="1" dirty="0">
                <a:solidFill>
                  <a:schemeClr val="tx1"/>
                </a:solidFill>
                <a:latin typeface="Arial" panose="020B0604020202020204" pitchFamily="34" charset="0"/>
                <a:cs typeface="Arial" panose="020B0604020202020204" pitchFamily="34" charset="0"/>
              </a:rPr>
              <a:t>How?</a:t>
            </a:r>
            <a:r>
              <a:rPr lang="en-US" dirty="0">
                <a:solidFill>
                  <a:schemeClr val="tx1"/>
                </a:solidFill>
                <a:latin typeface="Arial" panose="020B0604020202020204" pitchFamily="34" charset="0"/>
                <a:cs typeface="Arial" panose="020B0604020202020204" pitchFamily="34" charset="0"/>
              </a:rPr>
              <a:t> Enroll online</a:t>
            </a:r>
          </a:p>
          <a:p>
            <a:pPr lvl="1">
              <a:lnSpc>
                <a:spcPct val="100000"/>
              </a:lnSpc>
            </a:pPr>
            <a:r>
              <a:rPr lang="en-US" b="1" dirty="0">
                <a:latin typeface="Arial" panose="020B0604020202020204" pitchFamily="34" charset="0"/>
                <a:cs typeface="Arial" panose="020B0604020202020204" pitchFamily="34" charset="0"/>
              </a:rPr>
              <a:t>When? </a:t>
            </a:r>
          </a:p>
          <a:p>
            <a:pPr lvl="2">
              <a:lnSpc>
                <a:spcPct val="100000"/>
              </a:lnSpc>
            </a:pPr>
            <a:r>
              <a:rPr lang="en-US" sz="1800" dirty="0">
                <a:solidFill>
                  <a:schemeClr val="tx1"/>
                </a:solidFill>
                <a:latin typeface="Arial" panose="020B0604020202020204" pitchFamily="34" charset="0"/>
                <a:cs typeface="Arial" panose="020B0604020202020204" pitchFamily="34" charset="0"/>
              </a:rPr>
              <a:t>For 5 installments, enroll December 16 – January 14</a:t>
            </a:r>
            <a:endParaRPr lang="en-US" dirty="0">
              <a:solidFill>
                <a:schemeClr val="tx1"/>
              </a:solidFill>
              <a:latin typeface="Arial" panose="020B0604020202020204" pitchFamily="34" charset="0"/>
              <a:cs typeface="Arial" panose="020B0604020202020204" pitchFamily="34" charset="0"/>
            </a:endParaRPr>
          </a:p>
          <a:p>
            <a:pPr lvl="2">
              <a:lnSpc>
                <a:spcPct val="100000"/>
              </a:lnSpc>
            </a:pPr>
            <a:r>
              <a:rPr lang="en-US" sz="1800" dirty="0">
                <a:solidFill>
                  <a:schemeClr val="tx1"/>
                </a:solidFill>
                <a:latin typeface="Arial" panose="020B0604020202020204" pitchFamily="34" charset="0"/>
                <a:cs typeface="Arial" panose="020B0604020202020204" pitchFamily="34" charset="0"/>
              </a:rPr>
              <a:t>For 4 installments, enroll January 15 – February 14</a:t>
            </a:r>
            <a:endParaRPr lang="en-US" dirty="0">
              <a:latin typeface="Arial" panose="020B0604020202020204" pitchFamily="34" charset="0"/>
              <a:cs typeface="Arial" panose="020B0604020202020204" pitchFamily="34" charset="0"/>
            </a:endParaRPr>
          </a:p>
          <a:p>
            <a:pPr lvl="2">
              <a:lnSpc>
                <a:spcPct val="100000"/>
              </a:lnSpc>
            </a:pPr>
            <a:r>
              <a:rPr lang="en-US" dirty="0">
                <a:latin typeface="Arial" panose="020B0604020202020204" pitchFamily="34" charset="0"/>
                <a:cs typeface="Arial" panose="020B0604020202020204" pitchFamily="34" charset="0"/>
              </a:rPr>
              <a:t>For 3</a:t>
            </a:r>
            <a:r>
              <a:rPr lang="en-US" sz="1800" dirty="0">
                <a:solidFill>
                  <a:schemeClr val="tx1"/>
                </a:solidFill>
                <a:latin typeface="Arial" panose="020B0604020202020204" pitchFamily="34" charset="0"/>
                <a:cs typeface="Arial" panose="020B0604020202020204" pitchFamily="34" charset="0"/>
              </a:rPr>
              <a:t> installments, enroll February15 – February 28</a:t>
            </a:r>
            <a:endParaRPr lang="en-US" dirty="0">
              <a:solidFill>
                <a:schemeClr val="tx1"/>
              </a:solidFill>
              <a:latin typeface="Arial" panose="020B0604020202020204" pitchFamily="34" charset="0"/>
              <a:cs typeface="Arial" panose="020B0604020202020204" pitchFamily="34" charset="0"/>
            </a:endParaRPr>
          </a:p>
          <a:p>
            <a:pPr lvl="1">
              <a:lnSpc>
                <a:spcPct val="100000"/>
              </a:lnSpc>
            </a:pPr>
            <a:r>
              <a:rPr lang="en-US" b="1" dirty="0">
                <a:latin typeface="Arial" panose="020B0604020202020204" pitchFamily="34" charset="0"/>
                <a:cs typeface="Arial" panose="020B0604020202020204" pitchFamily="34" charset="0"/>
              </a:rPr>
              <a:t>Plan Details</a:t>
            </a:r>
            <a:endParaRPr lang="en-US" b="1" dirty="0">
              <a:solidFill>
                <a:schemeClr val="tx1"/>
              </a:solidFill>
              <a:latin typeface="Arial" panose="020B0604020202020204" pitchFamily="34" charset="0"/>
              <a:cs typeface="Arial" panose="020B0604020202020204" pitchFamily="34" charset="0"/>
            </a:endParaRPr>
          </a:p>
          <a:p>
            <a:pPr lvl="2">
              <a:lnSpc>
                <a:spcPct val="100000"/>
              </a:lnSpc>
            </a:pPr>
            <a:r>
              <a:rPr lang="en-US" sz="1800" dirty="0">
                <a:solidFill>
                  <a:schemeClr val="tx1"/>
                </a:solidFill>
                <a:latin typeface="Arial" panose="020B0604020202020204" pitchFamily="34" charset="0"/>
                <a:cs typeface="Arial" panose="020B0604020202020204" pitchFamily="34" charset="0"/>
              </a:rPr>
              <a:t>$45 non-refundable enrollment fee</a:t>
            </a:r>
            <a:endParaRPr lang="en-US" dirty="0">
              <a:solidFill>
                <a:schemeClr val="tx1"/>
              </a:solidFill>
              <a:latin typeface="Arial" panose="020B0604020202020204" pitchFamily="34" charset="0"/>
              <a:cs typeface="Arial" panose="020B0604020202020204" pitchFamily="34" charset="0"/>
            </a:endParaRPr>
          </a:p>
          <a:p>
            <a:pPr lvl="2">
              <a:lnSpc>
                <a:spcPct val="100000"/>
              </a:lnSpc>
            </a:pPr>
            <a:r>
              <a:rPr lang="en-US" sz="1800" dirty="0">
                <a:solidFill>
                  <a:schemeClr val="tx1"/>
                </a:solidFill>
                <a:latin typeface="Arial" panose="020B0604020202020204" pitchFamily="34" charset="0"/>
                <a:cs typeface="Arial" panose="020B0604020202020204" pitchFamily="34" charset="0"/>
              </a:rPr>
              <a:t>Offered fall and spring terms only</a:t>
            </a:r>
          </a:p>
          <a:p>
            <a:pPr lvl="2">
              <a:lnSpc>
                <a:spcPct val="100000"/>
              </a:lnSpc>
            </a:pPr>
            <a:r>
              <a:rPr lang="en-US" dirty="0">
                <a:latin typeface="Arial" panose="020B0604020202020204" pitchFamily="34" charset="0"/>
                <a:cs typeface="Arial" panose="020B0604020202020204" pitchFamily="34" charset="0"/>
              </a:rPr>
              <a:t>Interest-free; not a loan program</a:t>
            </a:r>
          </a:p>
          <a:p>
            <a:pPr lvl="2">
              <a:lnSpc>
                <a:spcPct val="100000"/>
              </a:lnSpc>
            </a:pPr>
            <a:r>
              <a:rPr lang="en-US" dirty="0">
                <a:latin typeface="Arial" panose="020B0604020202020204" pitchFamily="34" charset="0"/>
                <a:cs typeface="Arial" panose="020B0604020202020204" pitchFamily="34" charset="0"/>
              </a:rPr>
              <a:t>Provide payment account when you enroll; can change account as often as you’d like</a:t>
            </a:r>
          </a:p>
          <a:p>
            <a:pPr lvl="2">
              <a:lnSpc>
                <a:spcPct val="100000"/>
              </a:lnSpc>
            </a:pPr>
            <a:r>
              <a:rPr lang="en-US" dirty="0">
                <a:latin typeface="Arial" panose="020B0604020202020204" pitchFamily="34" charset="0"/>
                <a:cs typeface="Arial" panose="020B0604020202020204" pitchFamily="34" charset="0"/>
              </a:rPr>
              <a:t>Installments </a:t>
            </a:r>
            <a:r>
              <a:rPr lang="en-US" b="1" dirty="0">
                <a:latin typeface="Arial" panose="020B0604020202020204" pitchFamily="34" charset="0"/>
                <a:cs typeface="Arial" panose="020B0604020202020204" pitchFamily="34" charset="0"/>
              </a:rPr>
              <a:t>automatically taken out </a:t>
            </a:r>
            <a:r>
              <a:rPr lang="en-US" dirty="0">
                <a:latin typeface="Arial" panose="020B0604020202020204" pitchFamily="34" charset="0"/>
                <a:cs typeface="Arial" panose="020B0604020202020204" pitchFamily="34" charset="0"/>
              </a:rPr>
              <a:t>on payment due date</a:t>
            </a:r>
            <a:endParaRPr lang="en-US" sz="180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0C3EBB3-1856-7A5E-D6E0-584FD12507BF}"/>
              </a:ext>
            </a:extLst>
          </p:cNvPr>
          <p:cNvSpPr txBox="1"/>
          <p:nvPr/>
        </p:nvSpPr>
        <p:spPr>
          <a:xfrm>
            <a:off x="8594754" y="2545162"/>
            <a:ext cx="1868515" cy="1384995"/>
          </a:xfrm>
          <a:prstGeom prst="rect">
            <a:avLst/>
          </a:prstGeom>
          <a:noFill/>
        </p:spPr>
        <p:txBody>
          <a:bodyPr wrap="square" rtlCol="0">
            <a:spAutoFit/>
          </a:bodyPr>
          <a:lstStyle/>
          <a:p>
            <a:pPr algn="ctr">
              <a:buClr>
                <a:srgbClr val="005BBB"/>
              </a:buClr>
            </a:pPr>
            <a:r>
              <a:rPr lang="en-US" sz="1400" dirty="0">
                <a:ea typeface="Arial" charset="0"/>
                <a:cs typeface="Arial" charset="0"/>
              </a:rPr>
              <a:t>On a payment plan, you’ll receive</a:t>
            </a:r>
            <a:r>
              <a:rPr lang="en-US" sz="1400" dirty="0">
                <a:solidFill>
                  <a:srgbClr val="005BBB"/>
                </a:solidFill>
                <a:ea typeface="Arial" charset="0"/>
                <a:cs typeface="Arial" charset="0"/>
              </a:rPr>
              <a:t> </a:t>
            </a:r>
            <a:r>
              <a:rPr lang="en-US" sz="1400" b="1" dirty="0">
                <a:solidFill>
                  <a:srgbClr val="005BBB"/>
                </a:solidFill>
                <a:ea typeface="Arial" charset="0"/>
                <a:cs typeface="Arial" charset="0"/>
              </a:rPr>
              <a:t>email reminders</a:t>
            </a:r>
            <a:r>
              <a:rPr lang="en-US" sz="1400" dirty="0">
                <a:solidFill>
                  <a:srgbClr val="005BBB"/>
                </a:solidFill>
                <a:ea typeface="Arial" charset="0"/>
                <a:cs typeface="Arial" charset="0"/>
              </a:rPr>
              <a:t> </a:t>
            </a:r>
            <a:r>
              <a:rPr lang="en-US" sz="1400" dirty="0">
                <a:ea typeface="Arial" charset="0"/>
                <a:cs typeface="Arial" charset="0"/>
              </a:rPr>
              <a:t>about upcoming payments and changes in installment amount.</a:t>
            </a:r>
          </a:p>
        </p:txBody>
      </p:sp>
    </p:spTree>
    <p:extLst>
      <p:ext uri="{BB962C8B-B14F-4D97-AF65-F5344CB8AC3E}">
        <p14:creationId xmlns:p14="http://schemas.microsoft.com/office/powerpoint/2010/main" val="3264354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528BC4-6730-C3D7-2921-63E8512E56CB}"/>
              </a:ext>
            </a:extLst>
          </p:cNvPr>
          <p:cNvPicPr>
            <a:picLocks noChangeAspect="1"/>
          </p:cNvPicPr>
          <p:nvPr/>
        </p:nvPicPr>
        <p:blipFill>
          <a:blip r:embed="rId3"/>
          <a:stretch>
            <a:fillRect/>
          </a:stretch>
        </p:blipFill>
        <p:spPr>
          <a:xfrm>
            <a:off x="147694" y="974889"/>
            <a:ext cx="11373853" cy="5329746"/>
          </a:xfrm>
          <a:prstGeom prst="rect">
            <a:avLst/>
          </a:prstGeom>
          <a:ln w="15875">
            <a:solidFill>
              <a:schemeClr val="accent1"/>
            </a:solidFill>
          </a:ln>
        </p:spPr>
      </p:pic>
      <p:sp>
        <p:nvSpPr>
          <p:cNvPr id="9" name="Rectangle 8">
            <a:extLst>
              <a:ext uri="{FF2B5EF4-FFF2-40B4-BE49-F238E27FC236}">
                <a16:creationId xmlns:a16="http://schemas.microsoft.com/office/drawing/2014/main" id="{835EDF49-3812-7412-BDF8-9E3B79A53A1F}"/>
              </a:ext>
              <a:ext uri="{C183D7F6-B498-43B3-948B-1728B52AA6E4}">
                <adec:decorative xmlns:adec="http://schemas.microsoft.com/office/drawing/2017/decorative" val="1"/>
              </a:ext>
            </a:extLst>
          </p:cNvPr>
          <p:cNvSpPr/>
          <p:nvPr/>
        </p:nvSpPr>
        <p:spPr>
          <a:xfrm>
            <a:off x="10735004" y="1964494"/>
            <a:ext cx="1371600" cy="245077"/>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0506073" cy="704906"/>
          </a:xfrm>
          <a:solidFill>
            <a:schemeClr val="bg1"/>
          </a:solidFill>
        </p:spPr>
        <p:txBody>
          <a:bodyPr>
            <a:noAutofit/>
          </a:bodyPr>
          <a:lstStyle/>
          <a:p>
            <a:r>
              <a:rPr lang="en-US" b="1" dirty="0"/>
              <a:t>QUIKPAY – ENROLL IN PAYMENT PLAN</a:t>
            </a:r>
          </a:p>
        </p:txBody>
      </p:sp>
      <p:sp>
        <p:nvSpPr>
          <p:cNvPr id="15" name="Oval 14">
            <a:extLst>
              <a:ext uri="{FF2B5EF4-FFF2-40B4-BE49-F238E27FC236}">
                <a16:creationId xmlns:a16="http://schemas.microsoft.com/office/drawing/2014/main" id="{A746ED67-97F1-9A76-A5B3-6152C26382CF}"/>
              </a:ext>
              <a:ext uri="{C183D7F6-B498-43B3-948B-1728B52AA6E4}">
                <adec:decorative xmlns:adec="http://schemas.microsoft.com/office/drawing/2017/decorative" val="1"/>
              </a:ext>
            </a:extLst>
          </p:cNvPr>
          <p:cNvSpPr/>
          <p:nvPr/>
        </p:nvSpPr>
        <p:spPr>
          <a:xfrm>
            <a:off x="8886938" y="1267643"/>
            <a:ext cx="2104912" cy="2104005"/>
          </a:xfrm>
          <a:prstGeom prst="ellipse">
            <a:avLst/>
          </a:prstGeom>
          <a:solidFill>
            <a:schemeClr val="bg1"/>
          </a:solid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solidFill>
                <a:schemeClr val="tx2"/>
              </a:solidFill>
            </a:endParaRPr>
          </a:p>
        </p:txBody>
      </p:sp>
      <p:sp>
        <p:nvSpPr>
          <p:cNvPr id="19" name="TextBox 18">
            <a:extLst>
              <a:ext uri="{FF2B5EF4-FFF2-40B4-BE49-F238E27FC236}">
                <a16:creationId xmlns:a16="http://schemas.microsoft.com/office/drawing/2014/main" id="{8219088C-A8A0-6DF6-0B55-A49782759147}"/>
              </a:ext>
            </a:extLst>
          </p:cNvPr>
          <p:cNvSpPr txBox="1"/>
          <p:nvPr/>
        </p:nvSpPr>
        <p:spPr>
          <a:xfrm>
            <a:off x="8958319" y="1598766"/>
            <a:ext cx="1962150" cy="1477328"/>
          </a:xfrm>
          <a:prstGeom prst="rect">
            <a:avLst/>
          </a:prstGeom>
          <a:noFill/>
        </p:spPr>
        <p:txBody>
          <a:bodyPr wrap="square" rtlCol="0">
            <a:spAutoFit/>
          </a:bodyPr>
          <a:lstStyle/>
          <a:p>
            <a:pPr algn="ctr"/>
            <a:r>
              <a:rPr lang="en-US" b="1" dirty="0"/>
              <a:t>Spring 2025 Payment Plan enrollment begins </a:t>
            </a:r>
          </a:p>
          <a:p>
            <a:pPr algn="ctr"/>
            <a:r>
              <a:rPr lang="en-US" b="1" dirty="0">
                <a:solidFill>
                  <a:srgbClr val="005BBB"/>
                </a:solidFill>
              </a:rPr>
              <a:t>December 16</a:t>
            </a:r>
          </a:p>
        </p:txBody>
      </p:sp>
      <p:sp>
        <p:nvSpPr>
          <p:cNvPr id="8" name="Rectangle 7">
            <a:extLst>
              <a:ext uri="{FF2B5EF4-FFF2-40B4-BE49-F238E27FC236}">
                <a16:creationId xmlns:a16="http://schemas.microsoft.com/office/drawing/2014/main" id="{2A37B46A-46C7-DAA9-C829-4ACF13B79947}"/>
              </a:ext>
              <a:ext uri="{C183D7F6-B498-43B3-948B-1728B52AA6E4}">
                <adec:decorative xmlns:adec="http://schemas.microsoft.com/office/drawing/2017/decorative" val="1"/>
              </a:ext>
            </a:extLst>
          </p:cNvPr>
          <p:cNvSpPr/>
          <p:nvPr/>
        </p:nvSpPr>
        <p:spPr>
          <a:xfrm>
            <a:off x="195649" y="5005137"/>
            <a:ext cx="2305357" cy="354450"/>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mage001">
            <a:extLst>
              <a:ext uri="{FF2B5EF4-FFF2-40B4-BE49-F238E27FC236}">
                <a16:creationId xmlns:a16="http://schemas.microsoft.com/office/drawing/2014/main" id="{26A38B0C-8F8D-4953-B49E-12908244D0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029" b="25794"/>
          <a:stretch/>
        </p:blipFill>
        <p:spPr bwMode="auto">
          <a:xfrm>
            <a:off x="0" y="6156635"/>
            <a:ext cx="12377924" cy="100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089B3DC5-FC8B-C7C3-7DB0-EBB9542399D5}"/>
              </a:ext>
              <a:ext uri="{C183D7F6-B498-43B3-948B-1728B52AA6E4}">
                <adec:decorative xmlns:adec="http://schemas.microsoft.com/office/drawing/2017/decorative" val="1"/>
              </a:ext>
            </a:extLst>
          </p:cNvPr>
          <p:cNvCxnSpPr>
            <a:cxnSpLocks/>
          </p:cNvCxnSpPr>
          <p:nvPr/>
        </p:nvCxnSpPr>
        <p:spPr>
          <a:xfrm flipV="1">
            <a:off x="10991850" y="2899693"/>
            <a:ext cx="0" cy="1611064"/>
          </a:xfrm>
          <a:prstGeom prst="straightConnector1">
            <a:avLst/>
          </a:prstGeom>
          <a:ln w="20320">
            <a:solidFill>
              <a:schemeClr val="accent1"/>
            </a:solidFill>
            <a:prstDash val="dash"/>
            <a:headEnd type="arrow"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FEF6789-A32F-50EC-19D1-C75AB077C4F6}"/>
              </a:ext>
              <a:ext uri="{C183D7F6-B498-43B3-948B-1728B52AA6E4}">
                <adec:decorative xmlns:adec="http://schemas.microsoft.com/office/drawing/2017/decorative" val="1"/>
              </a:ext>
            </a:extLst>
          </p:cNvPr>
          <p:cNvSpPr/>
          <p:nvPr/>
        </p:nvSpPr>
        <p:spPr>
          <a:xfrm>
            <a:off x="9094511" y="4376351"/>
            <a:ext cx="2104912" cy="2104005"/>
          </a:xfrm>
          <a:prstGeom prst="ellipse">
            <a:avLst/>
          </a:prstGeom>
          <a:solidFill>
            <a:schemeClr val="bg1"/>
          </a:solid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solidFill>
                <a:schemeClr val="tx2"/>
              </a:solidFill>
            </a:endParaRPr>
          </a:p>
        </p:txBody>
      </p:sp>
      <p:sp>
        <p:nvSpPr>
          <p:cNvPr id="14" name="TextBox 13">
            <a:extLst>
              <a:ext uri="{FF2B5EF4-FFF2-40B4-BE49-F238E27FC236}">
                <a16:creationId xmlns:a16="http://schemas.microsoft.com/office/drawing/2014/main" id="{B5E6D39F-59B4-E766-D2F6-9AC08F72D159}"/>
              </a:ext>
            </a:extLst>
          </p:cNvPr>
          <p:cNvSpPr txBox="1"/>
          <p:nvPr/>
        </p:nvSpPr>
        <p:spPr>
          <a:xfrm>
            <a:off x="9167573" y="4897922"/>
            <a:ext cx="1962150" cy="923330"/>
          </a:xfrm>
          <a:prstGeom prst="rect">
            <a:avLst/>
          </a:prstGeom>
          <a:noFill/>
        </p:spPr>
        <p:txBody>
          <a:bodyPr wrap="square" rtlCol="0">
            <a:spAutoFit/>
          </a:bodyPr>
          <a:lstStyle/>
          <a:p>
            <a:pPr algn="ctr"/>
            <a:r>
              <a:rPr lang="en-US" b="1" dirty="0"/>
              <a:t>Last day to enroll is </a:t>
            </a:r>
          </a:p>
          <a:p>
            <a:pPr algn="ctr"/>
            <a:r>
              <a:rPr lang="en-US" b="1" dirty="0">
                <a:solidFill>
                  <a:srgbClr val="005BBB"/>
                </a:solidFill>
              </a:rPr>
              <a:t>February 28</a:t>
            </a:r>
          </a:p>
        </p:txBody>
      </p:sp>
    </p:spTree>
    <p:extLst>
      <p:ext uri="{BB962C8B-B14F-4D97-AF65-F5344CB8AC3E}">
        <p14:creationId xmlns:p14="http://schemas.microsoft.com/office/powerpoint/2010/main" val="1546184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08F29550-9C95-F855-68D1-C59401914D93}"/>
              </a:ext>
              <a:ext uri="{C183D7F6-B498-43B3-948B-1728B52AA6E4}">
                <adec:decorative xmlns:adec="http://schemas.microsoft.com/office/drawing/2017/decorative" val="1"/>
              </a:ext>
            </a:extLst>
          </p:cNvPr>
          <p:cNvSpPr/>
          <p:nvPr/>
        </p:nvSpPr>
        <p:spPr>
          <a:xfrm>
            <a:off x="8505873" y="2329368"/>
            <a:ext cx="2856070" cy="2736901"/>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solidFill>
                <a:schemeClr val="tx2"/>
              </a:solidFill>
            </a:endParaRPr>
          </a:p>
        </p:txBody>
      </p:sp>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499616"/>
            <a:ext cx="8119872" cy="590931"/>
          </a:xfrm>
        </p:spPr>
        <p:txBody>
          <a:bodyPr/>
          <a:lstStyle/>
          <a:p>
            <a:r>
              <a:rPr lang="en-US" b="1" dirty="0"/>
              <a:t>WHEN DOES AID DISBURSE?</a:t>
            </a:r>
          </a:p>
        </p:txBody>
      </p:sp>
      <p:sp>
        <p:nvSpPr>
          <p:cNvPr id="6" name="Text Placeholder 1">
            <a:extLst>
              <a:ext uri="{FF2B5EF4-FFF2-40B4-BE49-F238E27FC236}">
                <a16:creationId xmlns:a16="http://schemas.microsoft.com/office/drawing/2014/main" id="{00752E31-2A49-D09B-4048-E1ADC485B6BF}"/>
              </a:ext>
            </a:extLst>
          </p:cNvPr>
          <p:cNvSpPr txBox="1">
            <a:spLocks/>
          </p:cNvSpPr>
          <p:nvPr/>
        </p:nvSpPr>
        <p:spPr>
          <a:xfrm>
            <a:off x="427101" y="2226567"/>
            <a:ext cx="4802124" cy="3790483"/>
          </a:xfrm>
          <a:prstGeom prst="rect">
            <a:avLst/>
          </a:prstGeom>
        </p:spPr>
        <p:txBody>
          <a:bodyPr vert="horz" lIns="91440" tIns="45720" rIns="91440" bIns="45720" rtlCol="0">
            <a:noAutofit/>
          </a:bodyPr>
          <a:lstStyle>
            <a:lvl1pPr marL="228600" indent="-228600" algn="l" defTabSz="914400" rtl="0" eaLnBrk="1" latinLnBrk="0" hangingPunct="1">
              <a:lnSpc>
                <a:spcPct val="130000"/>
              </a:lnSpc>
              <a:spcBef>
                <a:spcPts val="600"/>
              </a:spcBef>
              <a:buClr>
                <a:schemeClr val="tx2"/>
              </a:buClr>
              <a:buSzPct val="120000"/>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2pPr>
            <a:lvl3pPr marL="11430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3pPr>
            <a:lvl4pPr marL="16002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4pPr>
            <a:lvl5pPr marL="20574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PELL</a:t>
            </a:r>
          </a:p>
          <a:p>
            <a:pPr marL="0" indent="0">
              <a:buNone/>
            </a:pPr>
            <a:r>
              <a:rPr lang="en-US" dirty="0">
                <a:latin typeface="Arial" panose="020B0604020202020204" pitchFamily="34" charset="0"/>
                <a:cs typeface="Arial" panose="020B0604020202020204" pitchFamily="34" charset="0"/>
              </a:rPr>
              <a:t>SEOG </a:t>
            </a:r>
          </a:p>
          <a:p>
            <a:pPr marL="0" indent="0">
              <a:buNone/>
            </a:pPr>
            <a:r>
              <a:rPr lang="en-US" dirty="0">
                <a:latin typeface="Arial" panose="020B0604020202020204" pitchFamily="34" charset="0"/>
                <a:cs typeface="Arial" panose="020B0604020202020204" pitchFamily="34" charset="0"/>
              </a:rPr>
              <a:t>Direct Subsidized Loans</a:t>
            </a:r>
          </a:p>
          <a:p>
            <a:pPr marL="0" indent="0">
              <a:buNone/>
            </a:pPr>
            <a:r>
              <a:rPr lang="en-US" dirty="0">
                <a:latin typeface="Arial" panose="020B0604020202020204" pitchFamily="34" charset="0"/>
                <a:cs typeface="Arial" panose="020B0604020202020204" pitchFamily="34" charset="0"/>
              </a:rPr>
              <a:t>Direct Unsubsidized Loans</a:t>
            </a:r>
          </a:p>
          <a:p>
            <a:pPr marL="0" indent="0">
              <a:buNone/>
            </a:pPr>
            <a:r>
              <a:rPr lang="en-US" dirty="0">
                <a:latin typeface="Arial" panose="020B0604020202020204" pitchFamily="34" charset="0"/>
                <a:cs typeface="Arial" panose="020B0604020202020204" pitchFamily="34" charset="0"/>
              </a:rPr>
              <a:t>Parent PLUS</a:t>
            </a:r>
          </a:p>
          <a:p>
            <a:pPr marL="0" indent="0">
              <a:buNone/>
            </a:pPr>
            <a:r>
              <a:rPr lang="en-US" dirty="0">
                <a:latin typeface="Arial" panose="020B0604020202020204" pitchFamily="34" charset="0"/>
                <a:cs typeface="Arial" panose="020B0604020202020204" pitchFamily="34" charset="0"/>
              </a:rPr>
              <a:t>Alternative/Private Loans</a:t>
            </a:r>
          </a:p>
          <a:p>
            <a:pPr marL="0" indent="0">
              <a:buNone/>
            </a:pPr>
            <a:r>
              <a:rPr lang="en-US" dirty="0">
                <a:latin typeface="Arial" panose="020B0604020202020204" pitchFamily="34" charset="0"/>
                <a:cs typeface="Arial" panose="020B0604020202020204" pitchFamily="34" charset="0"/>
              </a:rPr>
              <a:t>UB Scholarships</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7721F941-0CEF-40D0-CC36-2D3A6E1C26D0}"/>
              </a:ext>
            </a:extLst>
          </p:cNvPr>
          <p:cNvSpPr txBox="1">
            <a:spLocks/>
          </p:cNvSpPr>
          <p:nvPr/>
        </p:nvSpPr>
        <p:spPr>
          <a:xfrm>
            <a:off x="4457978" y="2226567"/>
            <a:ext cx="4802124" cy="3446099"/>
          </a:xfrm>
          <a:prstGeom prst="rect">
            <a:avLst/>
          </a:prstGeom>
        </p:spPr>
        <p:txBody>
          <a:bodyPr vert="horz" lIns="91440" tIns="45720" rIns="91440" bIns="45720" rtlCol="0">
            <a:noAutofit/>
          </a:bodyPr>
          <a:lstStyle>
            <a:lvl1pPr marL="0" indent="0" algn="l" defTabSz="685800" rtl="0" eaLnBrk="1" latinLnBrk="0" hangingPunct="1">
              <a:lnSpc>
                <a:spcPts val="1950"/>
              </a:lnSpc>
              <a:spcBef>
                <a:spcPts val="750"/>
              </a:spcBef>
              <a:buClr>
                <a:srgbClr val="005BBB"/>
              </a:buClr>
              <a:buFont typeface="Arial" panose="020B0604020202020204" pitchFamily="34" charset="0"/>
              <a:buNone/>
              <a:defRPr sz="1350" b="0" i="0" kern="1200" spc="-38" baseline="0">
                <a:solidFill>
                  <a:srgbClr val="828383"/>
                </a:solidFill>
                <a:latin typeface="Arial" charset="0"/>
                <a:ea typeface="Arial" charset="0"/>
                <a:cs typeface="Arial" charset="0"/>
              </a:defRPr>
            </a:lvl1pPr>
            <a:lvl2pPr marL="342892" indent="0" algn="l" defTabSz="685800" rtl="0" eaLnBrk="1" latinLnBrk="0" hangingPunct="1">
              <a:lnSpc>
                <a:spcPct val="90000"/>
              </a:lnSpc>
              <a:spcBef>
                <a:spcPts val="375"/>
              </a:spcBef>
              <a:buClr>
                <a:srgbClr val="005BBB"/>
              </a:buClr>
              <a:buFont typeface="Arial" panose="020B0604020202020204" pitchFamily="34" charset="0"/>
              <a:buNone/>
              <a:defRPr sz="1500" kern="1200" baseline="0">
                <a:solidFill>
                  <a:schemeClr val="tx1">
                    <a:tint val="75000"/>
                  </a:schemeClr>
                </a:solidFill>
                <a:latin typeface="Arial" charset="0"/>
                <a:ea typeface="Arial" charset="0"/>
                <a:cs typeface="Arial" charset="0"/>
              </a:defRPr>
            </a:lvl2pPr>
            <a:lvl3pPr marL="685783" indent="0" algn="l" defTabSz="685800" rtl="0" eaLnBrk="1" latinLnBrk="0" hangingPunct="1">
              <a:lnSpc>
                <a:spcPct val="90000"/>
              </a:lnSpc>
              <a:spcBef>
                <a:spcPts val="375"/>
              </a:spcBef>
              <a:buClr>
                <a:srgbClr val="005BBB"/>
              </a:buClr>
              <a:buFont typeface="LucidaGrande" charset="0"/>
              <a:buNone/>
              <a:defRPr sz="1350" kern="1200" baseline="0">
                <a:solidFill>
                  <a:schemeClr val="tx1">
                    <a:tint val="75000"/>
                  </a:schemeClr>
                </a:solidFill>
                <a:latin typeface="Arial" charset="0"/>
                <a:ea typeface="Arial" charset="0"/>
                <a:cs typeface="Arial" charset="0"/>
              </a:defRPr>
            </a:lvl3pPr>
            <a:lvl4pPr marL="1028675" indent="0" algn="l" defTabSz="685800" rtl="0" eaLnBrk="1" latinLnBrk="0" hangingPunct="1">
              <a:lnSpc>
                <a:spcPct val="90000"/>
              </a:lnSpc>
              <a:spcBef>
                <a:spcPts val="375"/>
              </a:spcBef>
              <a:buClr>
                <a:srgbClr val="005BBB"/>
              </a:buClr>
              <a:buFont typeface="Arial" panose="020B0604020202020204" pitchFamily="34" charset="0"/>
              <a:buNone/>
              <a:defRPr sz="1200" kern="1200">
                <a:solidFill>
                  <a:schemeClr val="tx1">
                    <a:tint val="75000"/>
                  </a:schemeClr>
                </a:solidFill>
                <a:latin typeface="Arial" charset="0"/>
                <a:ea typeface="Arial" charset="0"/>
                <a:cs typeface="Arial" charset="0"/>
              </a:defRPr>
            </a:lvl4pPr>
            <a:lvl5pPr marL="1371566" indent="0" algn="l" defTabSz="685800" rtl="0" eaLnBrk="1" latinLnBrk="0" hangingPunct="1">
              <a:lnSpc>
                <a:spcPct val="90000"/>
              </a:lnSpc>
              <a:spcBef>
                <a:spcPts val="375"/>
              </a:spcBef>
              <a:buClr>
                <a:srgbClr val="005BBB"/>
              </a:buClr>
              <a:buFont typeface="Arial" panose="020B0604020202020204" pitchFamily="34" charset="0"/>
              <a:buNone/>
              <a:defRPr sz="1200" kern="1200">
                <a:solidFill>
                  <a:schemeClr val="tx1">
                    <a:tint val="75000"/>
                  </a:schemeClr>
                </a:solidFill>
                <a:latin typeface="Arial" charset="0"/>
                <a:ea typeface="Arial" charset="0"/>
                <a:cs typeface="Arial"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800" dirty="0">
                <a:solidFill>
                  <a:schemeClr val="tx1"/>
                </a:solidFill>
                <a:latin typeface="Arial" panose="020B0604020202020204" pitchFamily="34" charset="0"/>
                <a:cs typeface="Arial" panose="020B0604020202020204" pitchFamily="34" charset="0"/>
              </a:rPr>
              <a:t>TAP</a:t>
            </a:r>
          </a:p>
          <a:p>
            <a:r>
              <a:rPr lang="en-US" sz="1800" dirty="0">
                <a:solidFill>
                  <a:schemeClr val="tx1"/>
                </a:solidFill>
                <a:latin typeface="Arial" panose="020B0604020202020204" pitchFamily="34" charset="0"/>
                <a:cs typeface="Arial" panose="020B0604020202020204" pitchFamily="34" charset="0"/>
              </a:rPr>
              <a:t>SUNY TUITION CREDIT </a:t>
            </a:r>
          </a:p>
          <a:p>
            <a:r>
              <a:rPr lang="en-US" sz="1800" dirty="0">
                <a:solidFill>
                  <a:schemeClr val="tx1"/>
                </a:solidFill>
                <a:latin typeface="Arial" panose="020B0604020202020204" pitchFamily="34" charset="0"/>
                <a:cs typeface="Arial" panose="020B0604020202020204" pitchFamily="34" charset="0"/>
              </a:rPr>
              <a:t>NYS Merit Scholarships  </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7B0983F-3857-DCA4-72C9-22B95EEBA143}"/>
              </a:ext>
            </a:extLst>
          </p:cNvPr>
          <p:cNvSpPr txBox="1"/>
          <p:nvPr/>
        </p:nvSpPr>
        <p:spPr>
          <a:xfrm>
            <a:off x="427101" y="5891460"/>
            <a:ext cx="2307264" cy="523220"/>
          </a:xfrm>
          <a:prstGeom prst="rect">
            <a:avLst/>
          </a:prstGeom>
          <a:noFill/>
        </p:spPr>
        <p:txBody>
          <a:bodyPr wrap="square" rtlCol="0">
            <a:spAutoFit/>
          </a:bodyPr>
          <a:lstStyle/>
          <a:p>
            <a:pPr algn="ctr"/>
            <a:r>
              <a:rPr lang="en-US" sz="1400" dirty="0">
                <a:solidFill>
                  <a:srgbClr val="005BBB"/>
                </a:solidFill>
                <a:latin typeface="Arial" panose="020B0604020202020204" pitchFamily="34" charset="0"/>
                <a:ea typeface="Arial" charset="0"/>
                <a:cs typeface="Arial" panose="020B0604020202020204" pitchFamily="34" charset="0"/>
              </a:rPr>
              <a:t>Disburses </a:t>
            </a:r>
            <a:r>
              <a:rPr lang="en-US" sz="1400" b="1" dirty="0">
                <a:solidFill>
                  <a:srgbClr val="005BBB"/>
                </a:solidFill>
                <a:latin typeface="Arial" panose="020B0604020202020204" pitchFamily="34" charset="0"/>
                <a:ea typeface="Arial" charset="0"/>
                <a:cs typeface="Arial" panose="020B0604020202020204" pitchFamily="34" charset="0"/>
              </a:rPr>
              <a:t>1 week before</a:t>
            </a:r>
            <a:r>
              <a:rPr lang="en-US" sz="1400" dirty="0">
                <a:solidFill>
                  <a:srgbClr val="005BBB"/>
                </a:solidFill>
                <a:latin typeface="Arial" panose="020B0604020202020204" pitchFamily="34" charset="0"/>
                <a:ea typeface="Arial" charset="0"/>
                <a:cs typeface="Arial" panose="020B0604020202020204" pitchFamily="34" charset="0"/>
              </a:rPr>
              <a:t> the start of classes.</a:t>
            </a:r>
          </a:p>
        </p:txBody>
      </p:sp>
      <p:sp>
        <p:nvSpPr>
          <p:cNvPr id="9" name="TextBox 8">
            <a:extLst>
              <a:ext uri="{FF2B5EF4-FFF2-40B4-BE49-F238E27FC236}">
                <a16:creationId xmlns:a16="http://schemas.microsoft.com/office/drawing/2014/main" id="{73183F0D-53DC-101D-1B70-8465D217554B}"/>
              </a:ext>
            </a:extLst>
          </p:cNvPr>
          <p:cNvSpPr txBox="1"/>
          <p:nvPr/>
        </p:nvSpPr>
        <p:spPr>
          <a:xfrm>
            <a:off x="4114238" y="5917029"/>
            <a:ext cx="3741710" cy="523220"/>
          </a:xfrm>
          <a:prstGeom prst="rect">
            <a:avLst/>
          </a:prstGeom>
          <a:noFill/>
        </p:spPr>
        <p:txBody>
          <a:bodyPr wrap="square" rtlCol="0">
            <a:spAutoFit/>
          </a:bodyPr>
          <a:lstStyle/>
          <a:p>
            <a:pPr algn="ctr"/>
            <a:r>
              <a:rPr lang="en-US" sz="1400" dirty="0">
                <a:solidFill>
                  <a:srgbClr val="005BBB"/>
                </a:solidFill>
                <a:latin typeface="Arial" panose="020B0604020202020204" pitchFamily="34" charset="0"/>
                <a:ea typeface="Arial" charset="0"/>
                <a:cs typeface="Arial" panose="020B0604020202020204" pitchFamily="34" charset="0"/>
              </a:rPr>
              <a:t>Disburses</a:t>
            </a:r>
            <a:r>
              <a:rPr lang="en-US" sz="1400" b="1" dirty="0">
                <a:solidFill>
                  <a:srgbClr val="005BBB"/>
                </a:solidFill>
                <a:latin typeface="Arial" panose="020B0604020202020204" pitchFamily="34" charset="0"/>
                <a:ea typeface="Arial" charset="0"/>
                <a:cs typeface="Arial" panose="020B0604020202020204" pitchFamily="34" charset="0"/>
              </a:rPr>
              <a:t> after the fifth week (100% tuition liability)</a:t>
            </a:r>
            <a:r>
              <a:rPr lang="en-US" sz="1400" dirty="0">
                <a:solidFill>
                  <a:srgbClr val="005BBB"/>
                </a:solidFill>
                <a:latin typeface="Arial" panose="020B0604020202020204" pitchFamily="34" charset="0"/>
                <a:ea typeface="Arial" charset="0"/>
                <a:cs typeface="Arial" panose="020B0604020202020204" pitchFamily="34" charset="0"/>
              </a:rPr>
              <a:t> of semester.</a:t>
            </a:r>
          </a:p>
        </p:txBody>
      </p:sp>
      <p:cxnSp>
        <p:nvCxnSpPr>
          <p:cNvPr id="10" name="Straight Arrow Connector 9">
            <a:extLst>
              <a:ext uri="{FF2B5EF4-FFF2-40B4-BE49-F238E27FC236}">
                <a16:creationId xmlns:a16="http://schemas.microsoft.com/office/drawing/2014/main" id="{10BEE67B-7126-8B32-9B50-16D8F1D2316A}"/>
              </a:ext>
              <a:ext uri="{C183D7F6-B498-43B3-948B-1728B52AA6E4}">
                <adec:decorative xmlns:adec="http://schemas.microsoft.com/office/drawing/2017/decorative" val="1"/>
              </a:ext>
            </a:extLst>
          </p:cNvPr>
          <p:cNvCxnSpPr>
            <a:cxnSpLocks/>
          </p:cNvCxnSpPr>
          <p:nvPr/>
        </p:nvCxnSpPr>
        <p:spPr>
          <a:xfrm>
            <a:off x="1356722" y="5326802"/>
            <a:ext cx="0" cy="503593"/>
          </a:xfrm>
          <a:prstGeom prst="straightConnector1">
            <a:avLst/>
          </a:prstGeom>
          <a:ln w="20320">
            <a:solidFill>
              <a:schemeClr val="tx2"/>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840E53-1863-8596-275E-B813E9131BEE}"/>
              </a:ext>
            </a:extLst>
          </p:cNvPr>
          <p:cNvSpPr txBox="1"/>
          <p:nvPr/>
        </p:nvSpPr>
        <p:spPr>
          <a:xfrm>
            <a:off x="8686800" y="2789878"/>
            <a:ext cx="2494216" cy="1815882"/>
          </a:xfrm>
          <a:prstGeom prst="rect">
            <a:avLst/>
          </a:prstGeom>
          <a:noFill/>
        </p:spPr>
        <p:txBody>
          <a:bodyPr wrap="square" rtlCol="0">
            <a:spAutoFit/>
          </a:bodyPr>
          <a:lstStyle/>
          <a:p>
            <a:pPr algn="ctr"/>
            <a:r>
              <a:rPr lang="en-US" sz="1600" b="1" dirty="0">
                <a:solidFill>
                  <a:srgbClr val="005BBB"/>
                </a:solidFill>
              </a:rPr>
              <a:t>NYS Excelsior Scholarship, Excelsior Tuition Credit and NYS STEM funds </a:t>
            </a:r>
          </a:p>
          <a:p>
            <a:pPr algn="ctr"/>
            <a:r>
              <a:rPr lang="en-US" sz="1600" b="1" dirty="0">
                <a:solidFill>
                  <a:srgbClr val="005BBB"/>
                </a:solidFill>
              </a:rPr>
              <a:t>will not disburse until after final grades are received each term.</a:t>
            </a:r>
          </a:p>
        </p:txBody>
      </p:sp>
      <p:cxnSp>
        <p:nvCxnSpPr>
          <p:cNvPr id="16" name="Straight Arrow Connector 15">
            <a:extLst>
              <a:ext uri="{FF2B5EF4-FFF2-40B4-BE49-F238E27FC236}">
                <a16:creationId xmlns:a16="http://schemas.microsoft.com/office/drawing/2014/main" id="{9251241E-7AF6-1F7B-BF5D-D777623E9ADC}"/>
              </a:ext>
              <a:ext uri="{C183D7F6-B498-43B3-948B-1728B52AA6E4}">
                <adec:decorative xmlns:adec="http://schemas.microsoft.com/office/drawing/2017/decorative" val="1"/>
              </a:ext>
            </a:extLst>
          </p:cNvPr>
          <p:cNvCxnSpPr>
            <a:cxnSpLocks/>
          </p:cNvCxnSpPr>
          <p:nvPr/>
        </p:nvCxnSpPr>
        <p:spPr>
          <a:xfrm>
            <a:off x="5628947" y="3697819"/>
            <a:ext cx="0" cy="2059886"/>
          </a:xfrm>
          <a:prstGeom prst="straightConnector1">
            <a:avLst/>
          </a:prstGeom>
          <a:ln w="20320">
            <a:solidFill>
              <a:schemeClr val="tx2"/>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23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9A28B7-88C2-35AD-86A5-095E8236B330}"/>
              </a:ext>
            </a:extLst>
          </p:cNvPr>
          <p:cNvPicPr>
            <a:picLocks noChangeAspect="1"/>
          </p:cNvPicPr>
          <p:nvPr/>
        </p:nvPicPr>
        <p:blipFill>
          <a:blip r:embed="rId3"/>
          <a:stretch>
            <a:fillRect/>
          </a:stretch>
        </p:blipFill>
        <p:spPr>
          <a:xfrm>
            <a:off x="445904" y="1955944"/>
            <a:ext cx="10429072" cy="4361863"/>
          </a:xfrm>
          <a:prstGeom prst="rect">
            <a:avLst/>
          </a:prstGeom>
          <a:ln w="15875">
            <a:solidFill>
              <a:schemeClr val="accent1"/>
            </a:solidFill>
          </a:ln>
        </p:spPr>
      </p:pic>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0506073" cy="704906"/>
          </a:xfrm>
          <a:solidFill>
            <a:schemeClr val="bg1"/>
          </a:solidFill>
        </p:spPr>
        <p:txBody>
          <a:bodyPr>
            <a:noAutofit/>
          </a:bodyPr>
          <a:lstStyle/>
          <a:p>
            <a:r>
              <a:rPr lang="en-US" b="1" dirty="0"/>
              <a:t>QUIKPAY – ENROLL IN DIRECT DEPOSIT</a:t>
            </a:r>
          </a:p>
        </p:txBody>
      </p:sp>
      <p:sp>
        <p:nvSpPr>
          <p:cNvPr id="7" name="Rectangle 6">
            <a:extLst>
              <a:ext uri="{FF2B5EF4-FFF2-40B4-BE49-F238E27FC236}">
                <a16:creationId xmlns:a16="http://schemas.microsoft.com/office/drawing/2014/main" id="{FC070E26-61DC-85D5-6246-B8983A55B1D1}"/>
              </a:ext>
              <a:ext uri="{C183D7F6-B498-43B3-948B-1728B52AA6E4}">
                <adec:decorative xmlns:adec="http://schemas.microsoft.com/office/drawing/2017/decorative" val="1"/>
              </a:ext>
            </a:extLst>
          </p:cNvPr>
          <p:cNvSpPr/>
          <p:nvPr/>
        </p:nvSpPr>
        <p:spPr>
          <a:xfrm>
            <a:off x="4600875" y="4417996"/>
            <a:ext cx="2180752" cy="542359"/>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82D676D-12CC-D788-2D4D-EC156E51B82F}"/>
              </a:ext>
              <a:ext uri="{C183D7F6-B498-43B3-948B-1728B52AA6E4}">
                <adec:decorative xmlns:adec="http://schemas.microsoft.com/office/drawing/2017/decorative" val="1"/>
              </a:ext>
            </a:extLst>
          </p:cNvPr>
          <p:cNvSpPr/>
          <p:nvPr/>
        </p:nvSpPr>
        <p:spPr>
          <a:xfrm>
            <a:off x="445905" y="3501463"/>
            <a:ext cx="2085540" cy="385377"/>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9">
            <a:extLst>
              <a:ext uri="{FF2B5EF4-FFF2-40B4-BE49-F238E27FC236}">
                <a16:creationId xmlns:a16="http://schemas.microsoft.com/office/drawing/2014/main" id="{E39223C4-AC0F-DEBC-4223-7360508C7725}"/>
              </a:ext>
              <a:ext uri="{C183D7F6-B498-43B3-948B-1728B52AA6E4}">
                <adec:decorative xmlns:adec="http://schemas.microsoft.com/office/drawing/2017/decorative" val="1"/>
              </a:ext>
            </a:extLst>
          </p:cNvPr>
          <p:cNvSpPr/>
          <p:nvPr/>
        </p:nvSpPr>
        <p:spPr>
          <a:xfrm>
            <a:off x="5018502" y="3174515"/>
            <a:ext cx="1345497" cy="962360"/>
          </a:xfrm>
          <a:prstGeom prst="down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46D8B91-EBED-EA54-AA03-D01B49BA00A2}"/>
              </a:ext>
            </a:extLst>
          </p:cNvPr>
          <p:cNvSpPr txBox="1"/>
          <p:nvPr/>
        </p:nvSpPr>
        <p:spPr>
          <a:xfrm flipH="1">
            <a:off x="195648" y="1025264"/>
            <a:ext cx="8700701" cy="923330"/>
          </a:xfrm>
          <a:prstGeom prst="rect">
            <a:avLst/>
          </a:prstGeom>
          <a:noFill/>
        </p:spPr>
        <p:txBody>
          <a:bodyPr wrap="square" rtlCol="0">
            <a:spAutoFit/>
          </a:bodyPr>
          <a:lstStyle/>
          <a:p>
            <a:r>
              <a:rPr lang="en-US" b="1" dirty="0">
                <a:solidFill>
                  <a:srgbClr val="005BBB"/>
                </a:solidFill>
              </a:rPr>
              <a:t>Students Receiving a Refund</a:t>
            </a:r>
          </a:p>
          <a:p>
            <a:pPr marL="285750" indent="-285750">
              <a:buFont typeface="Arial" panose="020B0604020202020204" pitchFamily="34" charset="0"/>
              <a:buChar char="•"/>
            </a:pPr>
            <a:r>
              <a:rPr lang="en-US" dirty="0"/>
              <a:t>Refund is available to you much faster – within 48 business hours</a:t>
            </a:r>
          </a:p>
          <a:p>
            <a:pPr marL="285750" indent="-285750">
              <a:buFont typeface="Arial" panose="020B0604020202020204" pitchFamily="34" charset="0"/>
              <a:buChar char="•"/>
            </a:pPr>
            <a:r>
              <a:rPr lang="en-US" dirty="0"/>
              <a:t>Safeguard against lost or stolen checks</a:t>
            </a:r>
          </a:p>
        </p:txBody>
      </p:sp>
    </p:spTree>
    <p:extLst>
      <p:ext uri="{BB962C8B-B14F-4D97-AF65-F5344CB8AC3E}">
        <p14:creationId xmlns:p14="http://schemas.microsoft.com/office/powerpoint/2010/main" val="565774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347216"/>
            <a:ext cx="8119872" cy="590931"/>
          </a:xfrm>
        </p:spPr>
        <p:txBody>
          <a:bodyPr/>
          <a:lstStyle/>
          <a:p>
            <a:r>
              <a:rPr lang="en-US" b="1" dirty="0"/>
              <a:t>SEMESTER BILLING CYCLE</a:t>
            </a:r>
          </a:p>
        </p:txBody>
      </p:sp>
      <p:sp>
        <p:nvSpPr>
          <p:cNvPr id="3" name="Slide Text">
            <a:extLst>
              <a:ext uri="{FF2B5EF4-FFF2-40B4-BE49-F238E27FC236}">
                <a16:creationId xmlns:a16="http://schemas.microsoft.com/office/drawing/2014/main" id="{38F3A7AD-BFCA-B14B-8363-A4C1A4B746A2}"/>
              </a:ext>
            </a:extLst>
          </p:cNvPr>
          <p:cNvSpPr>
            <a:spLocks noGrp="1"/>
          </p:cNvSpPr>
          <p:nvPr>
            <p:ph idx="1"/>
          </p:nvPr>
        </p:nvSpPr>
        <p:spPr>
          <a:xfrm>
            <a:off x="566926" y="2033016"/>
            <a:ext cx="6925695" cy="3968249"/>
          </a:xfrm>
        </p:spPr>
        <p:txBody>
          <a:bodyPr/>
          <a:lstStyle/>
          <a:p>
            <a:pPr marL="0" indent="0">
              <a:buNone/>
            </a:pPr>
            <a:r>
              <a:rPr lang="en-US" b="1" dirty="0">
                <a:latin typeface="Arial" panose="020B0604020202020204" pitchFamily="34" charset="0"/>
                <a:cs typeface="Arial" panose="020B0604020202020204" pitchFamily="34" charset="0"/>
              </a:rPr>
              <a:t>Review every statement </a:t>
            </a:r>
            <a:r>
              <a:rPr lang="en-US" dirty="0">
                <a:latin typeface="Arial" panose="020B0604020202020204" pitchFamily="34" charset="0"/>
                <a:cs typeface="Arial" panose="020B0604020202020204" pitchFamily="34" charset="0"/>
              </a:rPr>
              <a:t>for new charges as all charges might not appear on first </a:t>
            </a:r>
            <a:r>
              <a:rPr lang="en-US" dirty="0" err="1">
                <a:latin typeface="Arial" panose="020B0604020202020204" pitchFamily="34" charset="0"/>
                <a:cs typeface="Arial" panose="020B0604020202020204" pitchFamily="34" charset="0"/>
              </a:rPr>
              <a:t>eBill</a:t>
            </a:r>
            <a:r>
              <a:rPr lang="en-US" dirty="0">
                <a:latin typeface="Arial" panose="020B0604020202020204" pitchFamily="34" charset="0"/>
                <a:cs typeface="Arial" panose="020B0604020202020204" pitchFamily="34" charset="0"/>
              </a:rPr>
              <a:t>. </a:t>
            </a:r>
          </a:p>
          <a:p>
            <a:pPr lvl="1"/>
            <a:r>
              <a:rPr lang="en-US" b="1" dirty="0">
                <a:latin typeface="Arial" panose="020B0604020202020204" pitchFamily="34" charset="0"/>
                <a:cs typeface="Arial" panose="020B0604020202020204" pitchFamily="34" charset="0"/>
              </a:rPr>
              <a:t>December 27 </a:t>
            </a:r>
            <a:r>
              <a:rPr lang="en-US" b="1" dirty="0" err="1">
                <a:latin typeface="Arial" panose="020B0604020202020204" pitchFamily="34" charset="0"/>
                <a:cs typeface="Arial" panose="020B0604020202020204" pitchFamily="34" charset="0"/>
              </a:rPr>
              <a:t>eBill</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includes tuition and fees for classes added on or before December 26 (due January 22) </a:t>
            </a:r>
          </a:p>
          <a:p>
            <a:pPr lvl="1"/>
            <a:r>
              <a:rPr lang="en-US" b="1" dirty="0">
                <a:latin typeface="Arial" panose="020B0604020202020204" pitchFamily="34" charset="0"/>
                <a:cs typeface="Arial" panose="020B0604020202020204" pitchFamily="34" charset="0"/>
              </a:rPr>
              <a:t>February 10 </a:t>
            </a:r>
            <a:r>
              <a:rPr lang="en-US" b="1" dirty="0" err="1">
                <a:latin typeface="Arial" panose="020B0604020202020204" pitchFamily="34" charset="0"/>
                <a:cs typeface="Arial" panose="020B0604020202020204" pitchFamily="34" charset="0"/>
              </a:rPr>
              <a:t>eBill</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includes tuition and fees for classes added after December 26 (due March 12) </a:t>
            </a:r>
          </a:p>
          <a:p>
            <a:endParaRPr lang="en-US"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57948DC-7FC4-BEFC-60A6-5F0C7AC11352}"/>
              </a:ext>
            </a:extLst>
          </p:cNvPr>
          <p:cNvSpPr txBox="1"/>
          <p:nvPr/>
        </p:nvSpPr>
        <p:spPr>
          <a:xfrm>
            <a:off x="1852267" y="4919854"/>
            <a:ext cx="9595057" cy="369332"/>
          </a:xfrm>
          <a:prstGeom prst="rect">
            <a:avLst/>
          </a:prstGeom>
          <a:noFill/>
        </p:spPr>
        <p:txBody>
          <a:bodyPr wrap="square" rtlCol="0">
            <a:spAutoFit/>
          </a:bodyPr>
          <a:lstStyle/>
          <a:p>
            <a:r>
              <a:rPr lang="en-US" dirty="0"/>
              <a:t>View future billing dates at </a:t>
            </a:r>
            <a:r>
              <a:rPr lang="en-US" b="1" u="sng" dirty="0">
                <a:solidFill>
                  <a:srgbClr val="005BBB"/>
                </a:solidFill>
              </a:rPr>
              <a:t>buffalo.edu/</a:t>
            </a:r>
            <a:r>
              <a:rPr lang="en-US" b="1" u="sng" dirty="0" err="1">
                <a:solidFill>
                  <a:srgbClr val="005BBB"/>
                </a:solidFill>
              </a:rPr>
              <a:t>studentaccounts</a:t>
            </a:r>
            <a:r>
              <a:rPr lang="en-US" b="1" u="sng" dirty="0">
                <a:solidFill>
                  <a:srgbClr val="005BBB"/>
                </a:solidFill>
              </a:rPr>
              <a:t>/billing</a:t>
            </a:r>
            <a:endParaRPr lang="en-US" b="1" i="1" u="sng" dirty="0">
              <a:solidFill>
                <a:srgbClr val="005BBB"/>
              </a:solidFill>
            </a:endParaRPr>
          </a:p>
        </p:txBody>
      </p:sp>
      <p:cxnSp>
        <p:nvCxnSpPr>
          <p:cNvPr id="10" name="Straight Arrow Connector 9">
            <a:extLst>
              <a:ext uri="{FF2B5EF4-FFF2-40B4-BE49-F238E27FC236}">
                <a16:creationId xmlns:a16="http://schemas.microsoft.com/office/drawing/2014/main" id="{19A4C95B-DD12-0D2D-0BE1-227A45920891}"/>
              </a:ext>
              <a:ext uri="{C183D7F6-B498-43B3-948B-1728B52AA6E4}">
                <adec:decorative xmlns:adec="http://schemas.microsoft.com/office/drawing/2017/decorative" val="1"/>
              </a:ext>
            </a:extLst>
          </p:cNvPr>
          <p:cNvCxnSpPr>
            <a:cxnSpLocks/>
          </p:cNvCxnSpPr>
          <p:nvPr/>
        </p:nvCxnSpPr>
        <p:spPr>
          <a:xfrm flipH="1">
            <a:off x="0" y="5104520"/>
            <a:ext cx="1852267" cy="0"/>
          </a:xfrm>
          <a:prstGeom prst="straightConnector1">
            <a:avLst/>
          </a:prstGeom>
          <a:ln w="20320">
            <a:solidFill>
              <a:srgbClr val="990000"/>
            </a:solidFill>
            <a:prstDash val="dash"/>
            <a:headEnd type="arrow"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828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3AABCB-6E8C-CBB1-2A39-D0AF57DAD0C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0051" t="11352" r="181" b="-126"/>
          <a:stretch/>
        </p:blipFill>
        <p:spPr>
          <a:xfrm>
            <a:off x="-528320" y="-17419"/>
            <a:ext cx="12720320" cy="9555368"/>
          </a:xfrm>
          <a:prstGeom prst="rect">
            <a:avLst/>
          </a:prstGeom>
        </p:spPr>
      </p:pic>
      <p:sp>
        <p:nvSpPr>
          <p:cNvPr id="4" name="Rectangle 3">
            <a:extLst>
              <a:ext uri="{FF2B5EF4-FFF2-40B4-BE49-F238E27FC236}">
                <a16:creationId xmlns:a16="http://schemas.microsoft.com/office/drawing/2014/main" id="{8167F079-304F-DCDF-B3EB-33A5580FD6C0}"/>
              </a:ext>
              <a:ext uri="{C183D7F6-B498-43B3-948B-1728B52AA6E4}">
                <adec:decorative xmlns:adec="http://schemas.microsoft.com/office/drawing/2017/decorative" val="1"/>
              </a:ext>
            </a:extLst>
          </p:cNvPr>
          <p:cNvSpPr/>
          <p:nvPr/>
        </p:nvSpPr>
        <p:spPr>
          <a:xfrm>
            <a:off x="6096000" y="-240632"/>
            <a:ext cx="6308558" cy="7116050"/>
          </a:xfrm>
          <a:prstGeom prst="rect">
            <a:avLst/>
          </a:prstGeom>
          <a:solidFill>
            <a:schemeClr val="accent1">
              <a:alpha val="96000"/>
            </a:schemeClr>
          </a:solidFill>
          <a:ln>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6328E6B6-921F-2593-4509-535142C667BC}"/>
              </a:ext>
            </a:extLst>
          </p:cNvPr>
          <p:cNvSpPr txBox="1">
            <a:spLocks/>
          </p:cNvSpPr>
          <p:nvPr/>
        </p:nvSpPr>
        <p:spPr>
          <a:xfrm>
            <a:off x="7017089" y="206386"/>
            <a:ext cx="4466380" cy="5296455"/>
          </a:xfrm>
          <a:prstGeom prst="rect">
            <a:avLst/>
          </a:prstGeom>
        </p:spPr>
        <p:txBody>
          <a:bodyPr/>
          <a:lstStyle>
            <a:lvl1pPr marL="228600" indent="-228600" algn="l" defTabSz="914400" rtl="0" eaLnBrk="1" latinLnBrk="0" hangingPunct="1">
              <a:lnSpc>
                <a:spcPct val="130000"/>
              </a:lnSpc>
              <a:spcBef>
                <a:spcPts val="600"/>
              </a:spcBef>
              <a:buClr>
                <a:schemeClr val="tx2"/>
              </a:buClr>
              <a:buSzPct val="120000"/>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2pPr>
            <a:lvl3pPr marL="11430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3pPr>
            <a:lvl4pPr marL="16002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4pPr>
            <a:lvl5pPr marL="20574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lvl="1" indent="-231775" algn="ctr">
              <a:lnSpc>
                <a:spcPct val="100000"/>
              </a:lnSpc>
              <a:buNone/>
            </a:pPr>
            <a:endParaRPr lang="en-US" sz="1600" dirty="0">
              <a:solidFill>
                <a:schemeClr val="bg1"/>
              </a:solidFill>
              <a:latin typeface="Arial"/>
              <a:cs typeface="Arial"/>
            </a:endParaRPr>
          </a:p>
          <a:p>
            <a:pPr marL="231775" lvl="1" indent="-231775" algn="ctr">
              <a:lnSpc>
                <a:spcPct val="100000"/>
              </a:lnSpc>
              <a:buNone/>
            </a:pPr>
            <a:r>
              <a:rPr lang="en-US" sz="2800" b="1" dirty="0">
                <a:solidFill>
                  <a:srgbClr val="FFC72C"/>
                </a:solidFill>
                <a:cs typeface="Arial"/>
              </a:rPr>
              <a:t>Student Accounts</a:t>
            </a:r>
          </a:p>
          <a:p>
            <a:pPr marL="231775" lvl="1" indent="-231775" algn="ctr">
              <a:lnSpc>
                <a:spcPct val="100000"/>
              </a:lnSpc>
              <a:buNone/>
            </a:pPr>
            <a:r>
              <a:rPr lang="en-US" sz="1600" b="1" i="1" dirty="0">
                <a:solidFill>
                  <a:schemeClr val="bg1"/>
                </a:solidFill>
                <a:cs typeface="Arial"/>
              </a:rPr>
              <a:t>In Person: </a:t>
            </a:r>
            <a:r>
              <a:rPr lang="en-US" sz="1600" b="1" dirty="0">
                <a:solidFill>
                  <a:schemeClr val="bg1"/>
                </a:solidFill>
                <a:cs typeface="Arial"/>
              </a:rPr>
              <a:t>1Capen, North Campus</a:t>
            </a:r>
          </a:p>
          <a:p>
            <a:pPr marL="502920" lvl="1" indent="0">
              <a:lnSpc>
                <a:spcPct val="100000"/>
              </a:lnSpc>
              <a:buNone/>
            </a:pPr>
            <a:r>
              <a:rPr lang="en-US" sz="1600" b="1" dirty="0">
                <a:solidFill>
                  <a:schemeClr val="bg1"/>
                </a:solidFill>
                <a:cs typeface="Arial"/>
              </a:rPr>
              <a:t>                  1Diefendorf, South Campus</a:t>
            </a:r>
          </a:p>
          <a:p>
            <a:pPr marL="502920" lvl="1" indent="0">
              <a:lnSpc>
                <a:spcPct val="100000"/>
              </a:lnSpc>
              <a:buNone/>
            </a:pPr>
            <a:endParaRPr lang="en-US" sz="1600" b="1" dirty="0">
              <a:solidFill>
                <a:schemeClr val="bg1"/>
              </a:solidFill>
              <a:cs typeface="Arial"/>
            </a:endParaRPr>
          </a:p>
          <a:p>
            <a:pPr marL="502920" lvl="1" indent="0">
              <a:lnSpc>
                <a:spcPct val="100000"/>
              </a:lnSpc>
              <a:buNone/>
            </a:pPr>
            <a:r>
              <a:rPr lang="en-US" sz="1600" b="1" i="1" dirty="0">
                <a:solidFill>
                  <a:schemeClr val="bg2"/>
                </a:solidFill>
                <a:cs typeface="Arial"/>
              </a:rPr>
              <a:t>By phone: </a:t>
            </a:r>
            <a:r>
              <a:rPr lang="en-US" sz="1600" b="1" dirty="0">
                <a:solidFill>
                  <a:schemeClr val="bg2"/>
                </a:solidFill>
                <a:cs typeface="Arial"/>
              </a:rPr>
              <a:t>716-645-1800</a:t>
            </a:r>
          </a:p>
          <a:p>
            <a:pPr marL="502920" lvl="1" indent="0">
              <a:lnSpc>
                <a:spcPct val="100000"/>
              </a:lnSpc>
              <a:buNone/>
            </a:pPr>
            <a:endParaRPr lang="en-US" sz="1600" b="1" dirty="0">
              <a:solidFill>
                <a:schemeClr val="bg2"/>
              </a:solidFill>
              <a:cs typeface="Arial"/>
            </a:endParaRPr>
          </a:p>
          <a:p>
            <a:pPr marL="502920" lvl="1" indent="0">
              <a:lnSpc>
                <a:spcPct val="100000"/>
              </a:lnSpc>
              <a:buNone/>
            </a:pPr>
            <a:r>
              <a:rPr lang="en-US" sz="1600" b="1" dirty="0">
                <a:solidFill>
                  <a:schemeClr val="bg2"/>
                </a:solidFill>
                <a:cs typeface="Arial"/>
              </a:rPr>
              <a:t>Complete the Contact Us Form or chat with Virtual Vic 24/7:</a:t>
            </a:r>
          </a:p>
          <a:p>
            <a:pPr marL="502920" lvl="1" indent="0">
              <a:lnSpc>
                <a:spcPct val="100000"/>
              </a:lnSpc>
              <a:buNone/>
            </a:pPr>
            <a:r>
              <a:rPr lang="en-US" sz="1600" b="1" dirty="0">
                <a:solidFill>
                  <a:schemeClr val="bg2"/>
                </a:solidFill>
                <a:cs typeface="Arial"/>
              </a:rPr>
              <a:t>	</a:t>
            </a:r>
            <a:r>
              <a:rPr lang="en-US" sz="1600" b="1" u="sng" dirty="0">
                <a:solidFill>
                  <a:schemeClr val="bg2"/>
                </a:solidFill>
                <a:cs typeface="Arial"/>
              </a:rPr>
              <a:t>buffalo.edu/studentaccounts</a:t>
            </a:r>
          </a:p>
          <a:p>
            <a:pPr marL="502920" lvl="1" indent="0">
              <a:lnSpc>
                <a:spcPct val="100000"/>
              </a:lnSpc>
              <a:buNone/>
            </a:pPr>
            <a:endParaRPr lang="en-US" sz="1600" b="1" dirty="0">
              <a:solidFill>
                <a:schemeClr val="bg2"/>
              </a:solidFill>
              <a:cs typeface="Arial"/>
            </a:endParaRPr>
          </a:p>
        </p:txBody>
      </p:sp>
      <p:pic>
        <p:nvPicPr>
          <p:cNvPr id="2" name="Picture 1" descr="A cartoon of a bull holding a flag&#10;&#10;Description automatically generated">
            <a:extLst>
              <a:ext uri="{FF2B5EF4-FFF2-40B4-BE49-F238E27FC236}">
                <a16:creationId xmlns:a16="http://schemas.microsoft.com/office/drawing/2014/main" id="{BA2C61B4-301B-1150-30C2-A56B60723C3D}"/>
              </a:ext>
            </a:extLst>
          </p:cNvPr>
          <p:cNvPicPr>
            <a:picLocks noChangeAspect="1"/>
          </p:cNvPicPr>
          <p:nvPr/>
        </p:nvPicPr>
        <p:blipFill>
          <a:blip r:embed="rId4"/>
          <a:stretch>
            <a:fillRect/>
          </a:stretch>
        </p:blipFill>
        <p:spPr>
          <a:xfrm>
            <a:off x="7297654" y="3541667"/>
            <a:ext cx="3333750" cy="3333750"/>
          </a:xfrm>
          <a:prstGeom prst="rect">
            <a:avLst/>
          </a:prstGeom>
          <a:effectLst>
            <a:outerShdw blurRad="50800" dist="114300" algn="ctr" rotWithShape="0">
              <a:schemeClr val="accent1">
                <a:alpha val="35000"/>
              </a:schemeClr>
            </a:outerShdw>
          </a:effectLst>
        </p:spPr>
      </p:pic>
      <p:sp>
        <p:nvSpPr>
          <p:cNvPr id="6" name="Title 5">
            <a:extLst>
              <a:ext uri="{FF2B5EF4-FFF2-40B4-BE49-F238E27FC236}">
                <a16:creationId xmlns:a16="http://schemas.microsoft.com/office/drawing/2014/main" id="{CE0FF425-1555-371B-3F81-B752FFDB01C7}"/>
              </a:ext>
            </a:extLst>
          </p:cNvPr>
          <p:cNvSpPr>
            <a:spLocks noGrp="1"/>
          </p:cNvSpPr>
          <p:nvPr>
            <p:ph type="title"/>
          </p:nvPr>
        </p:nvSpPr>
        <p:spPr>
          <a:xfrm>
            <a:off x="566928" y="-590931"/>
            <a:ext cx="10515600" cy="590931"/>
          </a:xfrm>
        </p:spPr>
        <p:txBody>
          <a:bodyPr vert="horz" lIns="91440" tIns="45720" rIns="91440" bIns="45720" rtlCol="0" anchor="b" anchorCtr="0">
            <a:spAutoFit/>
          </a:bodyPr>
          <a:lstStyle/>
          <a:p>
            <a:r>
              <a:rPr lang="en-US" dirty="0"/>
              <a:t>How to contact</a:t>
            </a:r>
          </a:p>
        </p:txBody>
      </p:sp>
    </p:spTree>
    <p:extLst>
      <p:ext uri="{BB962C8B-B14F-4D97-AF65-F5344CB8AC3E}">
        <p14:creationId xmlns:p14="http://schemas.microsoft.com/office/powerpoint/2010/main" val="2080365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499616"/>
            <a:ext cx="8119872" cy="590931"/>
          </a:xfrm>
        </p:spPr>
        <p:txBody>
          <a:bodyPr/>
          <a:lstStyle/>
          <a:p>
            <a:r>
              <a:rPr lang="en-US" b="1" dirty="0"/>
              <a:t>BEFORE CLASSES BEGIN</a:t>
            </a:r>
          </a:p>
        </p:txBody>
      </p:sp>
      <p:sp>
        <p:nvSpPr>
          <p:cNvPr id="3" name="Slide Text">
            <a:extLst>
              <a:ext uri="{FF2B5EF4-FFF2-40B4-BE49-F238E27FC236}">
                <a16:creationId xmlns:a16="http://schemas.microsoft.com/office/drawing/2014/main" id="{38F3A7AD-BFCA-B14B-8363-A4C1A4B746A2}"/>
              </a:ext>
            </a:extLst>
          </p:cNvPr>
          <p:cNvSpPr>
            <a:spLocks noGrp="1"/>
          </p:cNvSpPr>
          <p:nvPr>
            <p:ph idx="1"/>
          </p:nvPr>
        </p:nvSpPr>
        <p:spPr>
          <a:xfrm>
            <a:off x="566927" y="2185416"/>
            <a:ext cx="7234047" cy="3968249"/>
          </a:xfrm>
        </p:spPr>
        <p:txBody>
          <a:bodyPr/>
          <a:lstStyle/>
          <a:p>
            <a:r>
              <a:rPr lang="en-US" sz="1800" dirty="0">
                <a:latin typeface="Arial" panose="020B0604020202020204" pitchFamily="34" charset="0"/>
                <a:cs typeface="Arial" panose="020B0604020202020204" pitchFamily="34" charset="0"/>
              </a:rPr>
              <a:t>First eBill sent December 27 (via email)</a:t>
            </a:r>
          </a:p>
          <a:p>
            <a:r>
              <a:rPr lang="en-US" sz="1800" dirty="0">
                <a:latin typeface="Arial" panose="020B0604020202020204" pitchFamily="34" charset="0"/>
                <a:cs typeface="Arial" panose="020B0604020202020204" pitchFamily="34" charset="0"/>
              </a:rPr>
              <a:t>Verify all financial aid shows on eBill </a:t>
            </a:r>
          </a:p>
          <a:p>
            <a:r>
              <a:rPr lang="en-US" sz="1800" dirty="0">
                <a:latin typeface="Arial" panose="020B0604020202020204" pitchFamily="34" charset="0"/>
                <a:cs typeface="Arial" panose="020B0604020202020204" pitchFamily="34" charset="0"/>
              </a:rPr>
              <a:t>Grant Authorized Payer access </a:t>
            </a:r>
          </a:p>
          <a:p>
            <a:r>
              <a:rPr lang="en-US" sz="1800" dirty="0">
                <a:latin typeface="Arial" panose="020B0604020202020204" pitchFamily="34" charset="0"/>
                <a:cs typeface="Arial" panose="020B0604020202020204" pitchFamily="34" charset="0"/>
              </a:rPr>
              <a:t>Payment Plan enrollment opens December 16</a:t>
            </a:r>
          </a:p>
          <a:p>
            <a:r>
              <a:rPr lang="en-US" sz="1800" dirty="0">
                <a:latin typeface="Arial" panose="020B0604020202020204" pitchFamily="34" charset="0"/>
                <a:cs typeface="Arial" panose="020B0604020202020204" pitchFamily="34" charset="0"/>
              </a:rPr>
              <a:t>Entire December </a:t>
            </a:r>
            <a:r>
              <a:rPr lang="en-US" sz="1800" dirty="0" err="1">
                <a:latin typeface="Arial" panose="020B0604020202020204" pitchFamily="34" charset="0"/>
                <a:cs typeface="Arial" panose="020B0604020202020204" pitchFamily="34" charset="0"/>
              </a:rPr>
              <a:t>eBill</a:t>
            </a:r>
            <a:r>
              <a:rPr lang="en-US" sz="1800" dirty="0">
                <a:latin typeface="Arial" panose="020B0604020202020204" pitchFamily="34" charset="0"/>
                <a:cs typeface="Arial" panose="020B0604020202020204" pitchFamily="34" charset="0"/>
              </a:rPr>
              <a:t> due January 22, 2025</a:t>
            </a:r>
            <a:endParaRPr lang="en-US" dirty="0">
              <a:latin typeface="Arial" panose="020B0604020202020204" pitchFamily="34" charset="0"/>
              <a:cs typeface="Arial" panose="020B0604020202020204" pitchFamily="34" charset="0"/>
            </a:endParaRPr>
          </a:p>
          <a:p>
            <a:endParaRPr lang="en-US" dirty="0"/>
          </a:p>
        </p:txBody>
      </p:sp>
      <p:pic>
        <p:nvPicPr>
          <p:cNvPr id="5" name="Picture 4" descr="A cartoon of a bull holding a flag&#10;&#10;Description automatically generated">
            <a:extLst>
              <a:ext uri="{FF2B5EF4-FFF2-40B4-BE49-F238E27FC236}">
                <a16:creationId xmlns:a16="http://schemas.microsoft.com/office/drawing/2014/main" id="{978414DC-195F-18A0-A0CE-4E3953E7B6E4}"/>
              </a:ext>
            </a:extLst>
          </p:cNvPr>
          <p:cNvPicPr>
            <a:picLocks noChangeAspect="1"/>
          </p:cNvPicPr>
          <p:nvPr/>
        </p:nvPicPr>
        <p:blipFill>
          <a:blip r:embed="rId3"/>
          <a:stretch>
            <a:fillRect/>
          </a:stretch>
        </p:blipFill>
        <p:spPr>
          <a:xfrm>
            <a:off x="7019925" y="2592579"/>
            <a:ext cx="3333750" cy="3333750"/>
          </a:xfrm>
          <a:prstGeom prst="rect">
            <a:avLst/>
          </a:prstGeom>
          <a:effectLst>
            <a:outerShdw blurRad="50800" dist="114300" algn="ctr" rotWithShape="0">
              <a:schemeClr val="accent1">
                <a:alpha val="35000"/>
              </a:schemeClr>
            </a:outerShdw>
          </a:effectLst>
        </p:spPr>
      </p:pic>
    </p:spTree>
    <p:extLst>
      <p:ext uri="{BB962C8B-B14F-4D97-AF65-F5344CB8AC3E}">
        <p14:creationId xmlns:p14="http://schemas.microsoft.com/office/powerpoint/2010/main" val="335382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499616"/>
            <a:ext cx="8119872" cy="590931"/>
          </a:xfrm>
        </p:spPr>
        <p:txBody>
          <a:bodyPr/>
          <a:lstStyle/>
          <a:p>
            <a:r>
              <a:rPr lang="en-US" b="1" dirty="0"/>
              <a:t>eBill NOTIFICATION</a:t>
            </a:r>
          </a:p>
        </p:txBody>
      </p:sp>
      <p:sp>
        <p:nvSpPr>
          <p:cNvPr id="6" name="Rectangle 1">
            <a:extLst>
              <a:ext uri="{FF2B5EF4-FFF2-40B4-BE49-F238E27FC236}">
                <a16:creationId xmlns:a16="http://schemas.microsoft.com/office/drawing/2014/main" id="{08D74A84-DA53-0DF8-D528-D2063EBE1DA8}"/>
              </a:ext>
            </a:extLst>
          </p:cNvPr>
          <p:cNvSpPr>
            <a:spLocks noChangeArrowheads="1"/>
          </p:cNvSpPr>
          <p:nvPr/>
        </p:nvSpPr>
        <p:spPr bwMode="auto">
          <a:xfrm>
            <a:off x="566928" y="2445111"/>
            <a:ext cx="8767572"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From:</a:t>
            </a:r>
            <a:r>
              <a:rPr kumimoji="0" lang="en-US"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 UBeBill@buffalo.edu &lt;UBeBill@buffalo.edu&gt; </a:t>
            </a:r>
            <a:br>
              <a:rPr kumimoji="0" lang="en-US"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br>
            <a:r>
              <a:rPr kumimoji="0" lang="en-US" altLang="en-US" sz="1200" b="1"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Subject:</a:t>
            </a:r>
            <a:r>
              <a:rPr kumimoji="0" lang="en-US"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 Your University at Buffalo </a:t>
            </a:r>
            <a:r>
              <a:rPr kumimoji="0" lang="en-US" altLang="en-US" sz="1200" b="0" i="0" u="none" strike="noStrike" cap="none" normalizeH="0" baseline="0" dirty="0" err="1">
                <a:ln>
                  <a:noFill/>
                </a:ln>
                <a:solidFill>
                  <a:schemeClr val="tx1"/>
                </a:solidFill>
                <a:effectLst/>
                <a:ea typeface="Times New Roman" panose="02020603050405020304" pitchFamily="18" charset="0"/>
                <a:cs typeface="Calibri" panose="020F0502020204030204" pitchFamily="34" charset="0"/>
              </a:rPr>
              <a:t>eBill</a:t>
            </a:r>
            <a:r>
              <a:rPr kumimoji="0" lang="en-US"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 is available online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Name: Victor E. Bull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ID #: 512345678</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Invoice Amount: $ 396.75*</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ea typeface="Calibri" panose="020F0502020204030204" pitchFamily="34"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Your University at Buffalo electronic billing statement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is now available.  You are receiving this notification due to potential new activity on your account such as charges, payments, refunds or Financial Aid activity.  Any unpaid charges from the previous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will be brought forward, and additional charges, payments and credits will be shown.  Paper bill statements are not being mailed to students.  The payment due date and amount due can be found on your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Anticipated aid is being used to reduce the amount due.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ea typeface="Calibri" panose="020F0502020204030204" pitchFamily="34"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Your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reflects account activity as of 12</a:t>
            </a:r>
            <a:r>
              <a:rPr lang="en-US" altLang="en-US" sz="1200" dirty="0">
                <a:ea typeface="Calibri" panose="020F0502020204030204" pitchFamily="34" charset="0"/>
                <a:cs typeface="Courier New" panose="02070309020205020404" pitchFamily="49" charset="0"/>
              </a:rPr>
              <a:t>/27/2024</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the invoice date.  Subsequent activity will not show on your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ea typeface="Calibri" panose="020F0502020204030204" pitchFamily="34"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latin typeface="Arial Unicode MS"/>
              </a:rPr>
              <a:t>To view your </a:t>
            </a:r>
            <a:r>
              <a:rPr lang="en-US" altLang="en-US" sz="1200" dirty="0" err="1">
                <a:latin typeface="Arial Unicode MS"/>
              </a:rPr>
              <a:t>eBill</a:t>
            </a:r>
            <a:r>
              <a:rPr lang="en-US" altLang="en-US" sz="1200" dirty="0">
                <a:latin typeface="Arial Unicode MS"/>
              </a:rPr>
              <a:t>, current account activity or to make a payment: </a:t>
            </a:r>
          </a:p>
          <a:p>
            <a:pPr marL="228600" indent="-228600" defTabSz="914400" eaLnBrk="0" fontAlgn="base" hangingPunct="0">
              <a:spcBef>
                <a:spcPct val="0"/>
              </a:spcBef>
              <a:spcAft>
                <a:spcPct val="0"/>
              </a:spcAft>
              <a:buFontTx/>
              <a:buAutoNum type="arabicPeriod"/>
            </a:pPr>
            <a:r>
              <a:rPr lang="en-US" altLang="en-US" sz="1200" dirty="0">
                <a:latin typeface="Arial Unicode MS"/>
              </a:rPr>
              <a:t>Log into your HUB Student Center through </a:t>
            </a:r>
            <a:r>
              <a:rPr lang="en-US" altLang="en-US" sz="1200" dirty="0">
                <a:latin typeface="Arial Unicode MS"/>
                <a:hlinkClick r:id="rId3"/>
              </a:rPr>
              <a:t>myub.buffalo.edu</a:t>
            </a:r>
            <a:r>
              <a:rPr lang="en-US" altLang="en-US" sz="1200" dirty="0">
                <a:latin typeface="Arial Unicode MS"/>
              </a:rPr>
              <a:t>. </a:t>
            </a:r>
          </a:p>
          <a:p>
            <a:pPr marL="228600" indent="-228600" defTabSz="914400" eaLnBrk="0" fontAlgn="base" hangingPunct="0">
              <a:spcBef>
                <a:spcPct val="0"/>
              </a:spcBef>
              <a:spcAft>
                <a:spcPct val="0"/>
              </a:spcAft>
              <a:buFontTx/>
              <a:buAutoNum type="arabicPeriod"/>
            </a:pPr>
            <a:r>
              <a:rPr lang="en-US" altLang="en-US" sz="1200" dirty="0">
                <a:latin typeface="Arial Unicode MS"/>
              </a:rPr>
              <a:t>In your Student Center, click on Billing / Payments tile. </a:t>
            </a:r>
          </a:p>
          <a:p>
            <a:pPr marL="228600" indent="-228600" defTabSz="914400" eaLnBrk="0" fontAlgn="base" hangingPunct="0">
              <a:spcBef>
                <a:spcPct val="0"/>
              </a:spcBef>
              <a:spcAft>
                <a:spcPct val="0"/>
              </a:spcAft>
              <a:buFontTx/>
              <a:buAutoNum type="arabicPeriod"/>
            </a:pPr>
            <a:r>
              <a:rPr lang="en-US" altLang="en-US" sz="1200" dirty="0">
                <a:latin typeface="Arial Unicode MS"/>
              </a:rPr>
              <a:t>You will then be brought into </a:t>
            </a:r>
            <a:r>
              <a:rPr lang="en-US" altLang="en-US" sz="1200" dirty="0" err="1">
                <a:latin typeface="Arial Unicode MS"/>
              </a:rPr>
              <a:t>QuikPAY</a:t>
            </a:r>
            <a:r>
              <a:rPr lang="en-US" altLang="en-US" sz="1200" dirty="0">
                <a:latin typeface="Arial Unicode MS"/>
              </a:rPr>
              <a:t>. </a:t>
            </a:r>
          </a:p>
          <a:p>
            <a:pPr marL="228600" indent="-228600" defTabSz="914400" eaLnBrk="0" fontAlgn="base" hangingPunct="0">
              <a:spcBef>
                <a:spcPct val="0"/>
              </a:spcBef>
              <a:spcAft>
                <a:spcPct val="0"/>
              </a:spcAft>
              <a:buFontTx/>
              <a:buAutoNum type="arabicPeriod"/>
            </a:pPr>
            <a:r>
              <a:rPr lang="en-US" altLang="en-US" sz="1200" dirty="0">
                <a:latin typeface="Arial Unicode MS"/>
              </a:rPr>
              <a:t>Click on View &amp; Pay Accounts</a:t>
            </a:r>
          </a:p>
          <a:p>
            <a:pPr marL="228600" indent="-228600" defTabSz="914400" eaLnBrk="0" fontAlgn="base" hangingPunct="0">
              <a:spcBef>
                <a:spcPct val="0"/>
              </a:spcBef>
              <a:spcAft>
                <a:spcPct val="0"/>
              </a:spcAft>
              <a:buFontTx/>
              <a:buAutoNum type="arabicPeriod"/>
            </a:pPr>
            <a:endParaRPr lang="en-US" altLang="en-US" sz="1200" dirty="0">
              <a:latin typeface="Arial Unicode MS"/>
            </a:endParaRPr>
          </a:p>
          <a:p>
            <a:pPr marR="0" lvl="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A guide explaining how to read your student bill is available on the following website:  buffalo.edu/</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studentaccounts</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/billing/access-and-read-your-bill</a:t>
            </a:r>
            <a:r>
              <a:rPr kumimoji="0" lang="en-US" altLang="en-US" sz="1200" b="0" i="0" u="none" strike="noStrike" cap="none" normalizeH="0" baseline="0" dirty="0">
                <a:ln>
                  <a:noFill/>
                </a:ln>
                <a:solidFill>
                  <a:schemeClr val="tx1"/>
                </a:solidFill>
                <a:effectLst/>
              </a:rPr>
              <a:t> </a:t>
            </a:r>
          </a:p>
        </p:txBody>
      </p:sp>
      <p:sp>
        <p:nvSpPr>
          <p:cNvPr id="7" name="Freeform 13">
            <a:extLst>
              <a:ext uri="{FF2B5EF4-FFF2-40B4-BE49-F238E27FC236}">
                <a16:creationId xmlns:a16="http://schemas.microsoft.com/office/drawing/2014/main" id="{4A6992D6-E99F-A6D0-150F-4E88EC7D8602}"/>
              </a:ext>
              <a:ext uri="{C183D7F6-B498-43B3-948B-1728B52AA6E4}">
                <adec:decorative xmlns:adec="http://schemas.microsoft.com/office/drawing/2017/decorative" val="1"/>
              </a:ext>
            </a:extLst>
          </p:cNvPr>
          <p:cNvSpPr/>
          <p:nvPr/>
        </p:nvSpPr>
        <p:spPr>
          <a:xfrm>
            <a:off x="7976286" y="1502562"/>
            <a:ext cx="436413" cy="15824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8" name="Freeform 14">
            <a:extLst>
              <a:ext uri="{FF2B5EF4-FFF2-40B4-BE49-F238E27FC236}">
                <a16:creationId xmlns:a16="http://schemas.microsoft.com/office/drawing/2014/main" id="{1222F3A0-09E7-D610-FE4C-9B59CB576956}"/>
              </a:ext>
              <a:ext uri="{C183D7F6-B498-43B3-948B-1728B52AA6E4}">
                <adec:decorative xmlns:adec="http://schemas.microsoft.com/office/drawing/2017/decorative" val="1"/>
              </a:ext>
            </a:extLst>
          </p:cNvPr>
          <p:cNvSpPr/>
          <p:nvPr/>
        </p:nvSpPr>
        <p:spPr>
          <a:xfrm rot="10800000">
            <a:off x="10733205" y="1524864"/>
            <a:ext cx="436413" cy="15824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9" name="TextBox 8">
            <a:extLst>
              <a:ext uri="{FF2B5EF4-FFF2-40B4-BE49-F238E27FC236}">
                <a16:creationId xmlns:a16="http://schemas.microsoft.com/office/drawing/2014/main" id="{8984B862-8280-B8A0-82A5-0541ABFC58DF}"/>
              </a:ext>
            </a:extLst>
          </p:cNvPr>
          <p:cNvSpPr txBox="1"/>
          <p:nvPr/>
        </p:nvSpPr>
        <p:spPr>
          <a:xfrm>
            <a:off x="8075303" y="1694764"/>
            <a:ext cx="2992346" cy="1169551"/>
          </a:xfrm>
          <a:prstGeom prst="rect">
            <a:avLst/>
          </a:prstGeom>
          <a:noFill/>
        </p:spPr>
        <p:txBody>
          <a:bodyPr wrap="square" lIns="91440" tIns="45720" rIns="91440" bIns="45720" rtlCol="0" anchor="t">
            <a:spAutoFit/>
          </a:bodyPr>
          <a:lstStyle/>
          <a:p>
            <a:pPr algn="ctr"/>
            <a:r>
              <a:rPr lang="en-US" sz="1400" b="1" dirty="0">
                <a:solidFill>
                  <a:schemeClr val="tx2"/>
                </a:solidFill>
              </a:rPr>
              <a:t>On </a:t>
            </a:r>
            <a:r>
              <a:rPr lang="en-US" sz="1400" b="1" dirty="0">
                <a:solidFill>
                  <a:srgbClr val="990000"/>
                </a:solidFill>
              </a:rPr>
              <a:t>December 27</a:t>
            </a:r>
            <a:r>
              <a:rPr lang="en-US" sz="1400" b="1" dirty="0">
                <a:solidFill>
                  <a:schemeClr val="tx2"/>
                </a:solidFill>
              </a:rPr>
              <a:t>,</a:t>
            </a:r>
          </a:p>
          <a:p>
            <a:pPr algn="ctr"/>
            <a:r>
              <a:rPr lang="en-US" sz="1400" b="1" dirty="0">
                <a:solidFill>
                  <a:schemeClr val="tx2"/>
                </a:solidFill>
              </a:rPr>
              <a:t>eBill notification is sent to student’s UB email address.</a:t>
            </a:r>
            <a:endParaRPr lang="en-US" sz="1400" b="1" dirty="0">
              <a:solidFill>
                <a:schemeClr val="tx2"/>
              </a:solidFill>
              <a:cs typeface="Arial"/>
            </a:endParaRPr>
          </a:p>
          <a:p>
            <a:pPr algn="ctr"/>
            <a:endParaRPr lang="en-US" sz="1400" b="1" dirty="0">
              <a:solidFill>
                <a:schemeClr val="tx2"/>
              </a:solidFill>
            </a:endParaRPr>
          </a:p>
          <a:p>
            <a:pPr algn="ctr"/>
            <a:r>
              <a:rPr lang="en-US" sz="1400" b="1" dirty="0">
                <a:solidFill>
                  <a:schemeClr val="tx2"/>
                </a:solidFill>
              </a:rPr>
              <a:t>Paper bills are NOT mailed.</a:t>
            </a:r>
          </a:p>
        </p:txBody>
      </p:sp>
    </p:spTree>
    <p:extLst>
      <p:ext uri="{BB962C8B-B14F-4D97-AF65-F5344CB8AC3E}">
        <p14:creationId xmlns:p14="http://schemas.microsoft.com/office/powerpoint/2010/main" val="2431754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0506073" cy="704906"/>
          </a:xfrm>
          <a:solidFill>
            <a:schemeClr val="bg1"/>
          </a:solidFill>
        </p:spPr>
        <p:txBody>
          <a:bodyPr>
            <a:noAutofit/>
          </a:bodyPr>
          <a:lstStyle/>
          <a:p>
            <a:r>
              <a:rPr lang="en-US" b="1" dirty="0"/>
              <a:t>HUB STUDENT CENTER</a:t>
            </a:r>
          </a:p>
        </p:txBody>
      </p:sp>
      <p:pic>
        <p:nvPicPr>
          <p:cNvPr id="8" name="Picture 7">
            <a:extLst>
              <a:ext uri="{FF2B5EF4-FFF2-40B4-BE49-F238E27FC236}">
                <a16:creationId xmlns:a16="http://schemas.microsoft.com/office/drawing/2014/main" id="{FFD05649-A5BF-42E9-00EF-47109ABF0144}"/>
              </a:ext>
              <a:ext uri="{C183D7F6-B498-43B3-948B-1728B52AA6E4}">
                <adec:decorative xmlns:adec="http://schemas.microsoft.com/office/drawing/2017/decorative" val="1"/>
              </a:ext>
            </a:extLst>
          </p:cNvPr>
          <p:cNvPicPr>
            <a:picLocks noChangeAspect="1"/>
          </p:cNvPicPr>
          <p:nvPr/>
        </p:nvPicPr>
        <p:blipFill rotWithShape="1">
          <a:blip r:embed="rId3"/>
          <a:srcRect t="8632"/>
          <a:stretch/>
        </p:blipFill>
        <p:spPr>
          <a:xfrm>
            <a:off x="0" y="1043828"/>
            <a:ext cx="12192001" cy="6367097"/>
          </a:xfrm>
          <a:prstGeom prst="rect">
            <a:avLst/>
          </a:prstGeom>
        </p:spPr>
      </p:pic>
      <p:sp>
        <p:nvSpPr>
          <p:cNvPr id="9" name="Down Arrow 9">
            <a:extLst>
              <a:ext uri="{FF2B5EF4-FFF2-40B4-BE49-F238E27FC236}">
                <a16:creationId xmlns:a16="http://schemas.microsoft.com/office/drawing/2014/main" id="{C6DCCB5F-C349-C152-5F93-2C96A1E386D4}"/>
              </a:ext>
              <a:ext uri="{C183D7F6-B498-43B3-948B-1728B52AA6E4}">
                <adec:decorative xmlns:adec="http://schemas.microsoft.com/office/drawing/2017/decorative" val="1"/>
              </a:ext>
            </a:extLst>
          </p:cNvPr>
          <p:cNvSpPr/>
          <p:nvPr/>
        </p:nvSpPr>
        <p:spPr>
          <a:xfrm rot="10800000">
            <a:off x="5423250" y="4851812"/>
            <a:ext cx="1345497" cy="962360"/>
          </a:xfrm>
          <a:prstGeom prst="down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7E8D726-54FB-B445-5063-A9422C41807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961133" y="3429000"/>
            <a:ext cx="2230864" cy="3642360"/>
          </a:xfrm>
          <a:prstGeom prst="rect">
            <a:avLst/>
          </a:prstGeom>
        </p:spPr>
      </p:pic>
      <p:sp>
        <p:nvSpPr>
          <p:cNvPr id="7" name="Thought Bubble: Cloud 6">
            <a:extLst>
              <a:ext uri="{FF2B5EF4-FFF2-40B4-BE49-F238E27FC236}">
                <a16:creationId xmlns:a16="http://schemas.microsoft.com/office/drawing/2014/main" id="{8EFF8CA5-145C-A116-2E06-29443743E096}"/>
              </a:ext>
            </a:extLst>
          </p:cNvPr>
          <p:cNvSpPr/>
          <p:nvPr/>
        </p:nvSpPr>
        <p:spPr>
          <a:xfrm flipH="1">
            <a:off x="8320937" y="1829478"/>
            <a:ext cx="2606368" cy="1745455"/>
          </a:xfrm>
          <a:prstGeom prst="cloudCallout">
            <a:avLst>
              <a:gd name="adj1" fmla="val -20833"/>
              <a:gd name="adj2" fmla="val 73050"/>
            </a:avLst>
          </a:prstGeom>
          <a:solidFill>
            <a:schemeClr val="accent1"/>
          </a:solidFill>
          <a:ln w="38100">
            <a:solidFill>
              <a:srgbClr val="000000"/>
            </a:solidFill>
          </a:ln>
          <a:effectLst>
            <a:outerShdw blurRad="152400" dist="88900" algn="tr" rotWithShape="0">
              <a:schemeClr val="accent1">
                <a:alpha val="3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 Okay, how</a:t>
            </a:r>
          </a:p>
          <a:p>
            <a:pPr algn="ctr"/>
            <a:r>
              <a:rPr lang="en-US" dirty="0">
                <a:solidFill>
                  <a:schemeClr val="bg2"/>
                </a:solidFill>
              </a:rPr>
              <a:t>do I find my </a:t>
            </a:r>
            <a:r>
              <a:rPr lang="en-US" dirty="0" err="1">
                <a:solidFill>
                  <a:schemeClr val="bg2"/>
                </a:solidFill>
              </a:rPr>
              <a:t>eBill</a:t>
            </a:r>
            <a:r>
              <a:rPr lang="en-US" dirty="0">
                <a:solidFill>
                  <a:schemeClr val="bg2"/>
                </a:solidFill>
              </a:rPr>
              <a:t>? </a:t>
            </a:r>
          </a:p>
        </p:txBody>
      </p:sp>
    </p:spTree>
    <p:extLst>
      <p:ext uri="{BB962C8B-B14F-4D97-AF65-F5344CB8AC3E}">
        <p14:creationId xmlns:p14="http://schemas.microsoft.com/office/powerpoint/2010/main" val="160785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A4684-E04B-867C-E295-E626DADA79F1}"/>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C6ED6632-2196-B429-74FB-22C55964911C}"/>
              </a:ext>
            </a:extLst>
          </p:cNvPr>
          <p:cNvSpPr>
            <a:spLocks noGrp="1"/>
          </p:cNvSpPr>
          <p:nvPr>
            <p:ph type="title"/>
          </p:nvPr>
        </p:nvSpPr>
        <p:spPr>
          <a:xfrm>
            <a:off x="195649" y="96813"/>
            <a:ext cx="10506073" cy="704906"/>
          </a:xfrm>
          <a:solidFill>
            <a:schemeClr val="bg1"/>
          </a:solidFill>
        </p:spPr>
        <p:txBody>
          <a:bodyPr>
            <a:noAutofit/>
          </a:bodyPr>
          <a:lstStyle/>
          <a:p>
            <a:r>
              <a:rPr lang="en-US" b="1" dirty="0"/>
              <a:t>QUIKPAY – VIEW + PRINT YOUR eBill</a:t>
            </a:r>
          </a:p>
        </p:txBody>
      </p:sp>
      <p:pic>
        <p:nvPicPr>
          <p:cNvPr id="6" name="Picture 5" descr="Screenshot with a section on Latest Statement highlighted.">
            <a:extLst>
              <a:ext uri="{FF2B5EF4-FFF2-40B4-BE49-F238E27FC236}">
                <a16:creationId xmlns:a16="http://schemas.microsoft.com/office/drawing/2014/main" id="{15E771FB-8DD9-47D3-487D-FCEDF97A7AB2}"/>
              </a:ext>
            </a:extLst>
          </p:cNvPr>
          <p:cNvPicPr>
            <a:picLocks noChangeAspect="1"/>
          </p:cNvPicPr>
          <p:nvPr/>
        </p:nvPicPr>
        <p:blipFill rotWithShape="1">
          <a:blip r:embed="rId3"/>
          <a:srcRect b="6625"/>
          <a:stretch/>
        </p:blipFill>
        <p:spPr>
          <a:xfrm>
            <a:off x="2166515" y="1347423"/>
            <a:ext cx="9509017" cy="4339001"/>
          </a:xfrm>
          <a:prstGeom prst="rect">
            <a:avLst/>
          </a:prstGeom>
        </p:spPr>
      </p:pic>
      <p:sp>
        <p:nvSpPr>
          <p:cNvPr id="11" name="Rectangle 10">
            <a:extLst>
              <a:ext uri="{FF2B5EF4-FFF2-40B4-BE49-F238E27FC236}">
                <a16:creationId xmlns:a16="http://schemas.microsoft.com/office/drawing/2014/main" id="{86460F38-26DF-3DF0-0F0E-9F1A2F3397DC}"/>
              </a:ext>
              <a:ext uri="{C183D7F6-B498-43B3-948B-1728B52AA6E4}">
                <adec:decorative xmlns:adec="http://schemas.microsoft.com/office/drawing/2017/decorative" val="1"/>
              </a:ext>
            </a:extLst>
          </p:cNvPr>
          <p:cNvSpPr/>
          <p:nvPr/>
        </p:nvSpPr>
        <p:spPr>
          <a:xfrm>
            <a:off x="219086" y="3429000"/>
            <a:ext cx="1734574" cy="441966"/>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448ECDB-6879-A951-E6D4-850B33B87373}"/>
              </a:ext>
              <a:ext uri="{C183D7F6-B498-43B3-948B-1728B52AA6E4}">
                <adec:decorative xmlns:adec="http://schemas.microsoft.com/office/drawing/2017/decorative" val="1"/>
              </a:ext>
            </a:extLst>
          </p:cNvPr>
          <p:cNvSpPr txBox="1"/>
          <p:nvPr/>
        </p:nvSpPr>
        <p:spPr>
          <a:xfrm>
            <a:off x="6051680" y="3076798"/>
            <a:ext cx="907443" cy="577081"/>
          </a:xfrm>
          <a:prstGeom prst="rect">
            <a:avLst/>
          </a:prstGeom>
          <a:solidFill>
            <a:schemeClr val="bg1"/>
          </a:solidFill>
        </p:spPr>
        <p:txBody>
          <a:bodyPr wrap="square" rtlCol="0">
            <a:spAutoFit/>
          </a:bodyPr>
          <a:lstStyle/>
          <a:p>
            <a:r>
              <a:rPr lang="en-US" sz="1050" b="1" dirty="0">
                <a:solidFill>
                  <a:schemeClr val="tx1">
                    <a:lumMod val="50000"/>
                  </a:schemeClr>
                </a:solidFill>
              </a:rPr>
              <a:t>$ 361.90</a:t>
            </a:r>
          </a:p>
          <a:p>
            <a:endParaRPr lang="en-US" sz="1050" b="1" dirty="0">
              <a:solidFill>
                <a:schemeClr val="tx1">
                  <a:lumMod val="50000"/>
                </a:schemeClr>
              </a:solidFill>
            </a:endParaRPr>
          </a:p>
          <a:p>
            <a:endParaRPr lang="en-US" sz="1050" b="1" dirty="0">
              <a:solidFill>
                <a:schemeClr val="tx1">
                  <a:lumMod val="50000"/>
                </a:schemeClr>
              </a:solidFill>
            </a:endParaRPr>
          </a:p>
        </p:txBody>
      </p:sp>
      <p:sp>
        <p:nvSpPr>
          <p:cNvPr id="17" name="Oval 16">
            <a:extLst>
              <a:ext uri="{FF2B5EF4-FFF2-40B4-BE49-F238E27FC236}">
                <a16:creationId xmlns:a16="http://schemas.microsoft.com/office/drawing/2014/main" id="{C0DE0C1E-4C4D-DB2F-41B7-75309328E6A3}"/>
              </a:ext>
              <a:ext uri="{C183D7F6-B498-43B3-948B-1728B52AA6E4}">
                <adec:decorative xmlns:adec="http://schemas.microsoft.com/office/drawing/2017/decorative" val="1"/>
              </a:ext>
            </a:extLst>
          </p:cNvPr>
          <p:cNvSpPr/>
          <p:nvPr/>
        </p:nvSpPr>
        <p:spPr>
          <a:xfrm>
            <a:off x="8585083" y="159418"/>
            <a:ext cx="1454954" cy="1409807"/>
          </a:xfrm>
          <a:prstGeom prst="ellipse">
            <a:avLst/>
          </a:prstGeom>
          <a:solidFill>
            <a:schemeClr val="bg1"/>
          </a:solid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1" dirty="0">
              <a:solidFill>
                <a:schemeClr val="tx2"/>
              </a:solidFill>
            </a:endParaRPr>
          </a:p>
        </p:txBody>
      </p:sp>
      <p:sp>
        <p:nvSpPr>
          <p:cNvPr id="13" name="TextBox 12">
            <a:extLst>
              <a:ext uri="{FF2B5EF4-FFF2-40B4-BE49-F238E27FC236}">
                <a16:creationId xmlns:a16="http://schemas.microsoft.com/office/drawing/2014/main" id="{BB1AE2F8-F981-0077-46A7-6C76927ADC24}"/>
              </a:ext>
              <a:ext uri="{C183D7F6-B498-43B3-948B-1728B52AA6E4}">
                <adec:decorative xmlns:adec="http://schemas.microsoft.com/office/drawing/2017/decorative" val="1"/>
              </a:ext>
            </a:extLst>
          </p:cNvPr>
          <p:cNvSpPr txBox="1"/>
          <p:nvPr/>
        </p:nvSpPr>
        <p:spPr>
          <a:xfrm>
            <a:off x="10477582" y="3543055"/>
            <a:ext cx="800018" cy="253916"/>
          </a:xfrm>
          <a:prstGeom prst="rect">
            <a:avLst/>
          </a:prstGeom>
          <a:solidFill>
            <a:schemeClr val="bg1"/>
          </a:solidFill>
        </p:spPr>
        <p:txBody>
          <a:bodyPr wrap="square" rtlCol="0">
            <a:spAutoFit/>
          </a:bodyPr>
          <a:lstStyle/>
          <a:p>
            <a:r>
              <a:rPr lang="en-US" sz="1050" b="1" dirty="0">
                <a:solidFill>
                  <a:schemeClr val="tx1">
                    <a:lumMod val="50000"/>
                  </a:schemeClr>
                </a:solidFill>
              </a:rPr>
              <a:t>$ 361.90</a:t>
            </a:r>
          </a:p>
        </p:txBody>
      </p:sp>
      <p:sp>
        <p:nvSpPr>
          <p:cNvPr id="14" name="Rectangle 13">
            <a:extLst>
              <a:ext uri="{FF2B5EF4-FFF2-40B4-BE49-F238E27FC236}">
                <a16:creationId xmlns:a16="http://schemas.microsoft.com/office/drawing/2014/main" id="{2BDD057D-5580-9A44-9BE8-8648E05C1A48}"/>
              </a:ext>
              <a:ext uri="{C183D7F6-B498-43B3-948B-1728B52AA6E4}">
                <adec:decorative xmlns:adec="http://schemas.microsoft.com/office/drawing/2017/decorative" val="1"/>
              </a:ext>
            </a:extLst>
          </p:cNvPr>
          <p:cNvSpPr/>
          <p:nvPr/>
        </p:nvSpPr>
        <p:spPr>
          <a:xfrm>
            <a:off x="6783723" y="2488489"/>
            <a:ext cx="4699644" cy="1531360"/>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9">
            <a:extLst>
              <a:ext uri="{FF2B5EF4-FFF2-40B4-BE49-F238E27FC236}">
                <a16:creationId xmlns:a16="http://schemas.microsoft.com/office/drawing/2014/main" id="{4F8483F7-9B24-FF42-8942-3E9F4668037F}"/>
              </a:ext>
              <a:ext uri="{C183D7F6-B498-43B3-948B-1728B52AA6E4}">
                <adec:decorative xmlns:adec="http://schemas.microsoft.com/office/drawing/2017/decorative" val="1"/>
              </a:ext>
            </a:extLst>
          </p:cNvPr>
          <p:cNvSpPr/>
          <p:nvPr/>
        </p:nvSpPr>
        <p:spPr>
          <a:xfrm>
            <a:off x="10040037" y="1526128"/>
            <a:ext cx="1345497" cy="962360"/>
          </a:xfrm>
          <a:prstGeom prst="down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9">
            <a:extLst>
              <a:ext uri="{FF2B5EF4-FFF2-40B4-BE49-F238E27FC236}">
                <a16:creationId xmlns:a16="http://schemas.microsoft.com/office/drawing/2014/main" id="{998BBFF5-DB31-CD82-E3AB-60CAD6DCD67C}"/>
              </a:ext>
              <a:ext uri="{C183D7F6-B498-43B3-948B-1728B52AA6E4}">
                <adec:decorative xmlns:adec="http://schemas.microsoft.com/office/drawing/2017/decorative" val="1"/>
              </a:ext>
            </a:extLst>
          </p:cNvPr>
          <p:cNvSpPr/>
          <p:nvPr/>
        </p:nvSpPr>
        <p:spPr>
          <a:xfrm rot="13071372">
            <a:off x="2115161" y="4416159"/>
            <a:ext cx="622053" cy="750919"/>
          </a:xfrm>
          <a:prstGeom prst="down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13EF67F-B5B9-6D5E-6128-CFE5F9CBDCDD}"/>
              </a:ext>
            </a:extLst>
          </p:cNvPr>
          <p:cNvSpPr txBox="1"/>
          <p:nvPr/>
        </p:nvSpPr>
        <p:spPr>
          <a:xfrm>
            <a:off x="8307010" y="527340"/>
            <a:ext cx="1962150" cy="646331"/>
          </a:xfrm>
          <a:prstGeom prst="rect">
            <a:avLst/>
          </a:prstGeom>
          <a:noFill/>
        </p:spPr>
        <p:txBody>
          <a:bodyPr wrap="square" rtlCol="0">
            <a:spAutoFit/>
          </a:bodyPr>
          <a:lstStyle/>
          <a:p>
            <a:pPr algn="ctr"/>
            <a:r>
              <a:rPr lang="en-US" b="1" dirty="0">
                <a:solidFill>
                  <a:srgbClr val="005BBB"/>
                </a:solidFill>
              </a:rPr>
              <a:t>eBill due</a:t>
            </a:r>
          </a:p>
          <a:p>
            <a:pPr algn="ctr"/>
            <a:r>
              <a:rPr lang="en-US" b="1" dirty="0">
                <a:solidFill>
                  <a:srgbClr val="005BBB"/>
                </a:solidFill>
              </a:rPr>
              <a:t>January 22</a:t>
            </a:r>
          </a:p>
        </p:txBody>
      </p:sp>
      <p:pic>
        <p:nvPicPr>
          <p:cNvPr id="8" name="Picture 7">
            <a:extLst>
              <a:ext uri="{FF2B5EF4-FFF2-40B4-BE49-F238E27FC236}">
                <a16:creationId xmlns:a16="http://schemas.microsoft.com/office/drawing/2014/main" id="{7CFE0226-BA1B-252B-C7AC-60CBC1E7F6A5}"/>
              </a:ext>
            </a:extLst>
          </p:cNvPr>
          <p:cNvPicPr>
            <a:picLocks noChangeAspect="1"/>
          </p:cNvPicPr>
          <p:nvPr/>
        </p:nvPicPr>
        <p:blipFill>
          <a:blip r:embed="rId4"/>
          <a:stretch>
            <a:fillRect/>
          </a:stretch>
        </p:blipFill>
        <p:spPr>
          <a:xfrm>
            <a:off x="6835426" y="2662240"/>
            <a:ext cx="4520990" cy="1128454"/>
          </a:xfrm>
          <a:prstGeom prst="rect">
            <a:avLst/>
          </a:prstGeom>
        </p:spPr>
      </p:pic>
      <p:pic>
        <p:nvPicPr>
          <p:cNvPr id="19" name="Picture 18">
            <a:extLst>
              <a:ext uri="{FF2B5EF4-FFF2-40B4-BE49-F238E27FC236}">
                <a16:creationId xmlns:a16="http://schemas.microsoft.com/office/drawing/2014/main" id="{5F249A1C-8F74-BB2D-0CF4-8DB7FF566F29}"/>
              </a:ext>
            </a:extLst>
          </p:cNvPr>
          <p:cNvPicPr>
            <a:picLocks noChangeAspect="1"/>
          </p:cNvPicPr>
          <p:nvPr/>
        </p:nvPicPr>
        <p:blipFill>
          <a:blip r:embed="rId5"/>
          <a:stretch>
            <a:fillRect/>
          </a:stretch>
        </p:blipFill>
        <p:spPr>
          <a:xfrm>
            <a:off x="6123915" y="3094510"/>
            <a:ext cx="561975" cy="228600"/>
          </a:xfrm>
          <a:prstGeom prst="rect">
            <a:avLst/>
          </a:prstGeom>
        </p:spPr>
      </p:pic>
      <p:pic>
        <p:nvPicPr>
          <p:cNvPr id="5" name="Picture 4">
            <a:extLst>
              <a:ext uri="{FF2B5EF4-FFF2-40B4-BE49-F238E27FC236}">
                <a16:creationId xmlns:a16="http://schemas.microsoft.com/office/drawing/2014/main" id="{EE91FC21-F200-D667-8E42-E9B774F1C7FA}"/>
              </a:ext>
            </a:extLst>
          </p:cNvPr>
          <p:cNvPicPr>
            <a:picLocks noChangeAspect="1"/>
          </p:cNvPicPr>
          <p:nvPr/>
        </p:nvPicPr>
        <p:blipFill>
          <a:blip r:embed="rId6"/>
          <a:stretch>
            <a:fillRect/>
          </a:stretch>
        </p:blipFill>
        <p:spPr>
          <a:xfrm>
            <a:off x="10269160" y="3112676"/>
            <a:ext cx="1016898" cy="185565"/>
          </a:xfrm>
          <a:prstGeom prst="rect">
            <a:avLst/>
          </a:prstGeom>
        </p:spPr>
      </p:pic>
      <p:pic>
        <p:nvPicPr>
          <p:cNvPr id="15" name="Picture 14">
            <a:extLst>
              <a:ext uri="{FF2B5EF4-FFF2-40B4-BE49-F238E27FC236}">
                <a16:creationId xmlns:a16="http://schemas.microsoft.com/office/drawing/2014/main" id="{592E37A0-4B5F-EB7A-AA1F-676CF8AFE763}"/>
              </a:ext>
            </a:extLst>
          </p:cNvPr>
          <p:cNvPicPr>
            <a:picLocks noChangeAspect="1"/>
          </p:cNvPicPr>
          <p:nvPr/>
        </p:nvPicPr>
        <p:blipFill>
          <a:blip r:embed="rId7"/>
          <a:stretch>
            <a:fillRect/>
          </a:stretch>
        </p:blipFill>
        <p:spPr>
          <a:xfrm>
            <a:off x="10229905" y="3323974"/>
            <a:ext cx="1095407" cy="219081"/>
          </a:xfrm>
          <a:prstGeom prst="rect">
            <a:avLst/>
          </a:prstGeom>
        </p:spPr>
      </p:pic>
      <p:pic>
        <p:nvPicPr>
          <p:cNvPr id="7" name="Picture 6">
            <a:extLst>
              <a:ext uri="{FF2B5EF4-FFF2-40B4-BE49-F238E27FC236}">
                <a16:creationId xmlns:a16="http://schemas.microsoft.com/office/drawing/2014/main" id="{DEA96A97-9624-059A-FE67-1ABDB931A4D6}"/>
              </a:ext>
            </a:extLst>
          </p:cNvPr>
          <p:cNvPicPr>
            <a:picLocks noChangeAspect="1"/>
          </p:cNvPicPr>
          <p:nvPr/>
        </p:nvPicPr>
        <p:blipFill>
          <a:blip r:embed="rId8"/>
          <a:stretch>
            <a:fillRect/>
          </a:stretch>
        </p:blipFill>
        <p:spPr>
          <a:xfrm>
            <a:off x="17715" y="1376391"/>
            <a:ext cx="2134248" cy="4105218"/>
          </a:xfrm>
          <a:prstGeom prst="rect">
            <a:avLst/>
          </a:prstGeom>
        </p:spPr>
      </p:pic>
      <p:pic>
        <p:nvPicPr>
          <p:cNvPr id="3" name="Picture 2" descr="A cartoon of a bull wearing sunglasses&#10;&#10;Description automatically generated">
            <a:extLst>
              <a:ext uri="{FF2B5EF4-FFF2-40B4-BE49-F238E27FC236}">
                <a16:creationId xmlns:a16="http://schemas.microsoft.com/office/drawing/2014/main" id="{841126AC-C8F8-4B75-DB83-3039635C0A8F}"/>
              </a:ext>
            </a:extLst>
          </p:cNvPr>
          <p:cNvPicPr>
            <a:picLocks noChangeAspect="1"/>
          </p:cNvPicPr>
          <p:nvPr/>
        </p:nvPicPr>
        <p:blipFill>
          <a:blip r:embed="rId9"/>
          <a:stretch>
            <a:fillRect/>
          </a:stretch>
        </p:blipFill>
        <p:spPr>
          <a:xfrm>
            <a:off x="-388250" y="3670013"/>
            <a:ext cx="3290423" cy="3290423"/>
          </a:xfrm>
          <a:prstGeom prst="rect">
            <a:avLst/>
          </a:prstGeom>
          <a:effectLst>
            <a:glow>
              <a:schemeClr val="bg1"/>
            </a:glow>
            <a:outerShdw blurRad="152400" dist="88900" algn="ctr" rotWithShape="0">
              <a:schemeClr val="tx2">
                <a:alpha val="35000"/>
              </a:schemeClr>
            </a:outerShdw>
          </a:effectLst>
        </p:spPr>
      </p:pic>
    </p:spTree>
    <p:extLst>
      <p:ext uri="{BB962C8B-B14F-4D97-AF65-F5344CB8AC3E}">
        <p14:creationId xmlns:p14="http://schemas.microsoft.com/office/powerpoint/2010/main" val="4115740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0506073" cy="704906"/>
          </a:xfrm>
          <a:solidFill>
            <a:schemeClr val="bg1"/>
          </a:solidFill>
        </p:spPr>
        <p:txBody>
          <a:bodyPr>
            <a:noAutofit/>
          </a:bodyPr>
          <a:lstStyle/>
          <a:p>
            <a:r>
              <a:rPr lang="en-US" b="1" dirty="0"/>
              <a:t>QUIKPAY – CURRENT ACTIVITY</a:t>
            </a:r>
          </a:p>
        </p:txBody>
      </p:sp>
      <p:pic>
        <p:nvPicPr>
          <p:cNvPr id="3" name="Picture 2" descr="Screenshot with the current activity tab highlighted as well as the Print button.">
            <a:extLst>
              <a:ext uri="{FF2B5EF4-FFF2-40B4-BE49-F238E27FC236}">
                <a16:creationId xmlns:a16="http://schemas.microsoft.com/office/drawing/2014/main" id="{583B9153-697B-0ED3-2AA1-0C6A102D4888}"/>
              </a:ext>
            </a:extLst>
          </p:cNvPr>
          <p:cNvPicPr>
            <a:picLocks noChangeAspect="1"/>
          </p:cNvPicPr>
          <p:nvPr/>
        </p:nvPicPr>
        <p:blipFill rotWithShape="1">
          <a:blip r:embed="rId3"/>
          <a:srcRect b="26799"/>
          <a:stretch/>
        </p:blipFill>
        <p:spPr>
          <a:xfrm>
            <a:off x="119369" y="1052468"/>
            <a:ext cx="11482081" cy="5114706"/>
          </a:xfrm>
          <a:prstGeom prst="rect">
            <a:avLst/>
          </a:prstGeom>
        </p:spPr>
      </p:pic>
      <p:sp>
        <p:nvSpPr>
          <p:cNvPr id="4" name="Rectangle 3">
            <a:extLst>
              <a:ext uri="{FF2B5EF4-FFF2-40B4-BE49-F238E27FC236}">
                <a16:creationId xmlns:a16="http://schemas.microsoft.com/office/drawing/2014/main" id="{29D7E3C8-28A1-448C-19CD-97F1092FA86D}"/>
              </a:ext>
              <a:ext uri="{C183D7F6-B498-43B3-948B-1728B52AA6E4}">
                <adec:decorative xmlns:adec="http://schemas.microsoft.com/office/drawing/2017/decorative" val="1"/>
              </a:ext>
            </a:extLst>
          </p:cNvPr>
          <p:cNvSpPr/>
          <p:nvPr/>
        </p:nvSpPr>
        <p:spPr>
          <a:xfrm>
            <a:off x="10415369" y="1506388"/>
            <a:ext cx="1003152" cy="587966"/>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68D012B-CF27-4A88-24D6-94CB23B55140}"/>
              </a:ext>
              <a:ext uri="{C183D7F6-B498-43B3-948B-1728B52AA6E4}">
                <adec:decorative xmlns:adec="http://schemas.microsoft.com/office/drawing/2017/decorative" val="1"/>
              </a:ext>
            </a:extLst>
          </p:cNvPr>
          <p:cNvSpPr/>
          <p:nvPr/>
        </p:nvSpPr>
        <p:spPr>
          <a:xfrm>
            <a:off x="195649" y="1052467"/>
            <a:ext cx="1460773" cy="587968"/>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746ED67-97F1-9A76-A5B3-6152C26382CF}"/>
              </a:ext>
              <a:ext uri="{C183D7F6-B498-43B3-948B-1728B52AA6E4}">
                <adec:decorative xmlns:adec="http://schemas.microsoft.com/office/drawing/2017/decorative" val="1"/>
              </a:ext>
            </a:extLst>
          </p:cNvPr>
          <p:cNvSpPr/>
          <p:nvPr/>
        </p:nvSpPr>
        <p:spPr>
          <a:xfrm>
            <a:off x="7651637" y="465615"/>
            <a:ext cx="1535997" cy="1541487"/>
          </a:xfrm>
          <a:prstGeom prst="ellipse">
            <a:avLst/>
          </a:prstGeom>
          <a:solidFill>
            <a:schemeClr val="bg1"/>
          </a:solid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solidFill>
                <a:schemeClr val="tx2"/>
              </a:solidFill>
            </a:endParaRPr>
          </a:p>
        </p:txBody>
      </p:sp>
      <p:sp>
        <p:nvSpPr>
          <p:cNvPr id="19" name="TextBox 18">
            <a:extLst>
              <a:ext uri="{FF2B5EF4-FFF2-40B4-BE49-F238E27FC236}">
                <a16:creationId xmlns:a16="http://schemas.microsoft.com/office/drawing/2014/main" id="{8219088C-A8A0-6DF6-0B55-A49782759147}"/>
              </a:ext>
            </a:extLst>
          </p:cNvPr>
          <p:cNvSpPr txBox="1"/>
          <p:nvPr/>
        </p:nvSpPr>
        <p:spPr>
          <a:xfrm>
            <a:off x="7438560" y="636193"/>
            <a:ext cx="1962150" cy="1200329"/>
          </a:xfrm>
          <a:prstGeom prst="rect">
            <a:avLst/>
          </a:prstGeom>
          <a:noFill/>
        </p:spPr>
        <p:txBody>
          <a:bodyPr wrap="square" rtlCol="0">
            <a:spAutoFit/>
          </a:bodyPr>
          <a:lstStyle/>
          <a:p>
            <a:pPr algn="ctr"/>
            <a:r>
              <a:rPr lang="en-US" b="1" dirty="0">
                <a:solidFill>
                  <a:srgbClr val="005BBB"/>
                </a:solidFill>
              </a:rPr>
              <a:t>Current </a:t>
            </a:r>
          </a:p>
          <a:p>
            <a:pPr algn="ctr"/>
            <a:r>
              <a:rPr lang="en-US" b="1" dirty="0">
                <a:solidFill>
                  <a:srgbClr val="005BBB"/>
                </a:solidFill>
              </a:rPr>
              <a:t>Activity </a:t>
            </a:r>
          </a:p>
          <a:p>
            <a:pPr algn="ctr"/>
            <a:r>
              <a:rPr lang="en-US" b="1" dirty="0">
                <a:solidFill>
                  <a:srgbClr val="005BBB"/>
                </a:solidFill>
              </a:rPr>
              <a:t>updates </a:t>
            </a:r>
          </a:p>
          <a:p>
            <a:pPr algn="ctr"/>
            <a:r>
              <a:rPr lang="en-US" b="1" dirty="0">
                <a:solidFill>
                  <a:srgbClr val="005BBB"/>
                </a:solidFill>
              </a:rPr>
              <a:t>nightly</a:t>
            </a:r>
          </a:p>
        </p:txBody>
      </p:sp>
      <p:pic>
        <p:nvPicPr>
          <p:cNvPr id="7" name="Picture 6">
            <a:extLst>
              <a:ext uri="{FF2B5EF4-FFF2-40B4-BE49-F238E27FC236}">
                <a16:creationId xmlns:a16="http://schemas.microsoft.com/office/drawing/2014/main" id="{7684243C-84CA-7018-FC63-0914F121B33E}"/>
              </a:ext>
            </a:extLst>
          </p:cNvPr>
          <p:cNvPicPr>
            <a:picLocks noChangeAspect="1"/>
          </p:cNvPicPr>
          <p:nvPr/>
        </p:nvPicPr>
        <p:blipFill>
          <a:blip r:embed="rId4"/>
          <a:stretch>
            <a:fillRect/>
          </a:stretch>
        </p:blipFill>
        <p:spPr>
          <a:xfrm>
            <a:off x="329431" y="2177680"/>
            <a:ext cx="11061956" cy="3989494"/>
          </a:xfrm>
          <a:prstGeom prst="rect">
            <a:avLst/>
          </a:prstGeom>
        </p:spPr>
      </p:pic>
    </p:spTree>
    <p:extLst>
      <p:ext uri="{BB962C8B-B14F-4D97-AF65-F5344CB8AC3E}">
        <p14:creationId xmlns:p14="http://schemas.microsoft.com/office/powerpoint/2010/main" val="3919365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1622E8-1786-04C5-A971-F896D870F665}"/>
              </a:ext>
            </a:extLst>
          </p:cNvPr>
          <p:cNvPicPr>
            <a:picLocks noChangeAspect="1"/>
          </p:cNvPicPr>
          <p:nvPr/>
        </p:nvPicPr>
        <p:blipFill>
          <a:blip r:embed="rId3"/>
          <a:stretch>
            <a:fillRect/>
          </a:stretch>
        </p:blipFill>
        <p:spPr>
          <a:xfrm>
            <a:off x="302918" y="1053296"/>
            <a:ext cx="11868193" cy="4884678"/>
          </a:xfrm>
          <a:prstGeom prst="rect">
            <a:avLst/>
          </a:prstGeom>
          <a:ln w="12700">
            <a:solidFill>
              <a:schemeClr val="accent1"/>
            </a:solidFill>
          </a:ln>
        </p:spPr>
      </p:pic>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0506073" cy="704906"/>
          </a:xfrm>
          <a:solidFill>
            <a:schemeClr val="bg1"/>
          </a:solidFill>
        </p:spPr>
        <p:txBody>
          <a:bodyPr>
            <a:noAutofit/>
          </a:bodyPr>
          <a:lstStyle/>
          <a:p>
            <a:r>
              <a:rPr lang="en-US" b="1" dirty="0"/>
              <a:t>QUIKPAY – AUTHORIZED PAYER ACCESS</a:t>
            </a:r>
          </a:p>
        </p:txBody>
      </p:sp>
      <p:sp>
        <p:nvSpPr>
          <p:cNvPr id="15" name="Oval 14">
            <a:extLst>
              <a:ext uri="{FF2B5EF4-FFF2-40B4-BE49-F238E27FC236}">
                <a16:creationId xmlns:a16="http://schemas.microsoft.com/office/drawing/2014/main" id="{A746ED67-97F1-9A76-A5B3-6152C26382CF}"/>
              </a:ext>
              <a:ext uri="{C183D7F6-B498-43B3-948B-1728B52AA6E4}">
                <adec:decorative xmlns:adec="http://schemas.microsoft.com/office/drawing/2017/decorative" val="1"/>
              </a:ext>
            </a:extLst>
          </p:cNvPr>
          <p:cNvSpPr/>
          <p:nvPr/>
        </p:nvSpPr>
        <p:spPr>
          <a:xfrm>
            <a:off x="9648826" y="2905616"/>
            <a:ext cx="2104912" cy="2104005"/>
          </a:xfrm>
          <a:prstGeom prst="ellipse">
            <a:avLst/>
          </a:prstGeom>
          <a:solidFill>
            <a:schemeClr val="bg1"/>
          </a:solid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solidFill>
                <a:schemeClr val="tx2"/>
              </a:solidFill>
            </a:endParaRPr>
          </a:p>
        </p:txBody>
      </p:sp>
      <p:sp>
        <p:nvSpPr>
          <p:cNvPr id="19" name="TextBox 18">
            <a:extLst>
              <a:ext uri="{FF2B5EF4-FFF2-40B4-BE49-F238E27FC236}">
                <a16:creationId xmlns:a16="http://schemas.microsoft.com/office/drawing/2014/main" id="{8219088C-A8A0-6DF6-0B55-A49782759147}"/>
              </a:ext>
            </a:extLst>
          </p:cNvPr>
          <p:cNvSpPr txBox="1"/>
          <p:nvPr/>
        </p:nvSpPr>
        <p:spPr>
          <a:xfrm>
            <a:off x="9720647" y="3160347"/>
            <a:ext cx="1962150" cy="1754326"/>
          </a:xfrm>
          <a:prstGeom prst="rect">
            <a:avLst/>
          </a:prstGeom>
          <a:noFill/>
        </p:spPr>
        <p:txBody>
          <a:bodyPr wrap="square" rtlCol="0">
            <a:spAutoFit/>
          </a:bodyPr>
          <a:lstStyle/>
          <a:p>
            <a:pPr algn="ctr"/>
            <a:r>
              <a:rPr lang="en-US" b="1" dirty="0">
                <a:solidFill>
                  <a:srgbClr val="005BBB"/>
                </a:solidFill>
              </a:rPr>
              <a:t>Students can give access </a:t>
            </a:r>
          </a:p>
          <a:p>
            <a:pPr algn="ctr"/>
            <a:r>
              <a:rPr lang="en-US" b="1" dirty="0">
                <a:solidFill>
                  <a:srgbClr val="005BBB"/>
                </a:solidFill>
              </a:rPr>
              <a:t>to spouse or family member to view and pay eBill.</a:t>
            </a:r>
          </a:p>
        </p:txBody>
      </p:sp>
      <p:sp>
        <p:nvSpPr>
          <p:cNvPr id="8" name="Rectangle 7">
            <a:extLst>
              <a:ext uri="{FF2B5EF4-FFF2-40B4-BE49-F238E27FC236}">
                <a16:creationId xmlns:a16="http://schemas.microsoft.com/office/drawing/2014/main" id="{2A37B46A-46C7-DAA9-C829-4ACF13B79947}"/>
              </a:ext>
              <a:ext uri="{C183D7F6-B498-43B3-948B-1728B52AA6E4}">
                <adec:decorative xmlns:adec="http://schemas.microsoft.com/office/drawing/2017/decorative" val="1"/>
              </a:ext>
            </a:extLst>
          </p:cNvPr>
          <p:cNvSpPr/>
          <p:nvPr/>
        </p:nvSpPr>
        <p:spPr>
          <a:xfrm>
            <a:off x="497711" y="2384385"/>
            <a:ext cx="1180618" cy="280516"/>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35EDF49-3812-7412-BDF8-9E3B79A53A1F}"/>
              </a:ext>
              <a:ext uri="{C183D7F6-B498-43B3-948B-1728B52AA6E4}">
                <adec:decorative xmlns:adec="http://schemas.microsoft.com/office/drawing/2017/decorative" val="1"/>
              </a:ext>
            </a:extLst>
          </p:cNvPr>
          <p:cNvSpPr/>
          <p:nvPr/>
        </p:nvSpPr>
        <p:spPr>
          <a:xfrm>
            <a:off x="9774554" y="1190874"/>
            <a:ext cx="1371600" cy="245077"/>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9960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499616"/>
            <a:ext cx="8119872" cy="590931"/>
          </a:xfrm>
        </p:spPr>
        <p:txBody>
          <a:bodyPr/>
          <a:lstStyle/>
          <a:p>
            <a:r>
              <a:rPr lang="en-US" b="1" dirty="0"/>
              <a:t>WHAT TO EXPECT ON YOUR eBill</a:t>
            </a:r>
          </a:p>
        </p:txBody>
      </p:sp>
      <p:sp>
        <p:nvSpPr>
          <p:cNvPr id="3" name="Slide Text">
            <a:extLst>
              <a:ext uri="{FF2B5EF4-FFF2-40B4-BE49-F238E27FC236}">
                <a16:creationId xmlns:a16="http://schemas.microsoft.com/office/drawing/2014/main" id="{38F3A7AD-BFCA-B14B-8363-A4C1A4B746A2}"/>
              </a:ext>
            </a:extLst>
          </p:cNvPr>
          <p:cNvSpPr>
            <a:spLocks noGrp="1"/>
          </p:cNvSpPr>
          <p:nvPr>
            <p:ph idx="1"/>
          </p:nvPr>
        </p:nvSpPr>
        <p:spPr>
          <a:xfrm>
            <a:off x="566927" y="2185416"/>
            <a:ext cx="7834123" cy="3968249"/>
          </a:xfrm>
        </p:spPr>
        <p:txBody>
          <a:bodyPr/>
          <a:lstStyle/>
          <a:p>
            <a:pPr marL="0" indent="0">
              <a:buNone/>
            </a:pPr>
            <a:r>
              <a:rPr lang="en-US" sz="2000" b="1" dirty="0">
                <a:solidFill>
                  <a:srgbClr val="990000"/>
                </a:solidFill>
                <a:latin typeface="Arial" panose="020B0604020202020204" pitchFamily="34" charset="0"/>
                <a:cs typeface="Arial" panose="020B0604020202020204" pitchFamily="34" charset="0"/>
              </a:rPr>
              <a:t>CHARGES</a:t>
            </a:r>
            <a:r>
              <a:rPr lang="en-US" sz="1800" b="1" dirty="0">
                <a:solidFill>
                  <a:srgbClr val="C00000"/>
                </a:solidFill>
                <a:latin typeface="Arial" panose="020B0604020202020204" pitchFamily="34" charset="0"/>
                <a:cs typeface="Arial" panose="020B0604020202020204" pitchFamily="34" charset="0"/>
              </a:rPr>
              <a:t> </a:t>
            </a:r>
          </a:p>
          <a:p>
            <a:r>
              <a:rPr lang="en-US" sz="1800" dirty="0">
                <a:solidFill>
                  <a:schemeClr val="tx1"/>
                </a:solidFill>
                <a:latin typeface="Arial" panose="020B0604020202020204" pitchFamily="34" charset="0"/>
                <a:cs typeface="Arial" panose="020B0604020202020204" pitchFamily="34" charset="0"/>
              </a:rPr>
              <a:t>Tuition (charge for actual credit hours registered); classes added on/after December 27 will appear on February 10 eBill</a:t>
            </a:r>
          </a:p>
          <a:p>
            <a:r>
              <a:rPr lang="en-US" sz="1800" dirty="0">
                <a:solidFill>
                  <a:schemeClr val="tx1"/>
                </a:solidFill>
                <a:latin typeface="Arial" panose="020B0604020202020204" pitchFamily="34" charset="0"/>
                <a:cs typeface="Arial" panose="020B0604020202020204" pitchFamily="34" charset="0"/>
              </a:rPr>
              <a:t>Mandatory and broad-based fees</a:t>
            </a:r>
          </a:p>
          <a:p>
            <a:r>
              <a:rPr lang="en-US" sz="1800" dirty="0">
                <a:solidFill>
                  <a:schemeClr val="tx1"/>
                </a:solidFill>
                <a:latin typeface="Arial" panose="020B0604020202020204" pitchFamily="34" charset="0"/>
                <a:cs typeface="Arial" panose="020B0604020202020204" pitchFamily="34" charset="0"/>
              </a:rPr>
              <a:t>Class fees</a:t>
            </a:r>
          </a:p>
          <a:p>
            <a:r>
              <a:rPr lang="en-US" sz="1800" dirty="0">
                <a:solidFill>
                  <a:schemeClr val="tx1"/>
                </a:solidFill>
                <a:latin typeface="Arial" panose="020B0604020202020204" pitchFamily="34" charset="0"/>
                <a:cs typeface="Arial" panose="020B0604020202020204" pitchFamily="34" charset="0"/>
              </a:rPr>
              <a:t>Meal plan</a:t>
            </a:r>
          </a:p>
          <a:p>
            <a:r>
              <a:rPr lang="en-US" sz="1800" dirty="0">
                <a:solidFill>
                  <a:schemeClr val="tx1"/>
                </a:solidFill>
                <a:latin typeface="Arial" panose="020B0604020202020204" pitchFamily="34" charset="0"/>
                <a:cs typeface="Arial" panose="020B0604020202020204" pitchFamily="34" charset="0"/>
              </a:rPr>
              <a:t>Campus housing</a:t>
            </a:r>
          </a:p>
          <a:p>
            <a:r>
              <a:rPr lang="en-US" dirty="0">
                <a:latin typeface="Arial" panose="020B0604020202020204" pitchFamily="34" charset="0"/>
                <a:cs typeface="Arial" panose="020B0604020202020204" pitchFamily="34" charset="0"/>
              </a:rPr>
              <a:t>International Students – Health Insurance</a:t>
            </a:r>
            <a:endParaRPr lang="en-US" sz="1800" dirty="0">
              <a:solidFill>
                <a:schemeClr val="tx1"/>
              </a:solidFill>
              <a:latin typeface="Arial" panose="020B060402020202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AEE88B35-0297-5310-40C7-48B5A24F3854}"/>
              </a:ext>
              <a:ext uri="{C183D7F6-B498-43B3-948B-1728B52AA6E4}">
                <adec:decorative xmlns:adec="http://schemas.microsoft.com/office/drawing/2017/decorative" val="1"/>
              </a:ext>
            </a:extLst>
          </p:cNvPr>
          <p:cNvCxnSpPr>
            <a:cxnSpLocks/>
          </p:cNvCxnSpPr>
          <p:nvPr/>
        </p:nvCxnSpPr>
        <p:spPr>
          <a:xfrm flipH="1" flipV="1">
            <a:off x="9879559" y="1841054"/>
            <a:ext cx="427" cy="1193995"/>
          </a:xfrm>
          <a:prstGeom prst="straightConnector1">
            <a:avLst/>
          </a:prstGeom>
          <a:ln w="20320">
            <a:solidFill>
              <a:schemeClr val="accent1"/>
            </a:solidFill>
            <a:prstDash val="dash"/>
            <a:headEnd type="arrow"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Freeform 7">
            <a:extLst>
              <a:ext uri="{FF2B5EF4-FFF2-40B4-BE49-F238E27FC236}">
                <a16:creationId xmlns:a16="http://schemas.microsoft.com/office/drawing/2014/main" id="{4C1AF9D6-4A8D-C208-C5A1-6A5FECF8EF3E}"/>
              </a:ext>
              <a:ext uri="{C183D7F6-B498-43B3-948B-1728B52AA6E4}">
                <adec:decorative xmlns:adec="http://schemas.microsoft.com/office/drawing/2017/decorative" val="1"/>
              </a:ext>
            </a:extLst>
          </p:cNvPr>
          <p:cNvSpPr/>
          <p:nvPr/>
        </p:nvSpPr>
        <p:spPr>
          <a:xfrm>
            <a:off x="8686800" y="3030658"/>
            <a:ext cx="350177" cy="1572679"/>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6" name="Freeform 8">
            <a:extLst>
              <a:ext uri="{FF2B5EF4-FFF2-40B4-BE49-F238E27FC236}">
                <a16:creationId xmlns:a16="http://schemas.microsoft.com/office/drawing/2014/main" id="{8080C733-AC99-6663-DDF1-A30FED44B5DD}"/>
              </a:ext>
              <a:ext uri="{C183D7F6-B498-43B3-948B-1728B52AA6E4}">
                <adec:decorative xmlns:adec="http://schemas.microsoft.com/office/drawing/2017/decorative" val="1"/>
              </a:ext>
            </a:extLst>
          </p:cNvPr>
          <p:cNvSpPr/>
          <p:nvPr/>
        </p:nvSpPr>
        <p:spPr>
          <a:xfrm rot="10800000">
            <a:off x="10651896" y="3041294"/>
            <a:ext cx="350177" cy="156204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7" name="TextBox 6">
            <a:extLst>
              <a:ext uri="{FF2B5EF4-FFF2-40B4-BE49-F238E27FC236}">
                <a16:creationId xmlns:a16="http://schemas.microsoft.com/office/drawing/2014/main" id="{AFE0E7FA-787A-0EEA-598F-0BD3C78FA89D}"/>
              </a:ext>
            </a:extLst>
          </p:cNvPr>
          <p:cNvSpPr txBox="1"/>
          <p:nvPr/>
        </p:nvSpPr>
        <p:spPr>
          <a:xfrm>
            <a:off x="8860162" y="3126009"/>
            <a:ext cx="1966822" cy="1400383"/>
          </a:xfrm>
          <a:prstGeom prst="rect">
            <a:avLst/>
          </a:prstGeom>
          <a:noFill/>
        </p:spPr>
        <p:txBody>
          <a:bodyPr wrap="square" rtlCol="0">
            <a:spAutoFit/>
          </a:bodyPr>
          <a:lstStyle/>
          <a:p>
            <a:pPr algn="ctr"/>
            <a:r>
              <a:rPr lang="en-US" sz="1700" b="1" dirty="0">
                <a:solidFill>
                  <a:schemeClr val="tx2"/>
                </a:solidFill>
                <a:latin typeface="+mj-lt"/>
                <a:ea typeface="Arial" charset="0"/>
                <a:cs typeface="Arial" charset="0"/>
              </a:rPr>
              <a:t>Note: </a:t>
            </a:r>
            <a:r>
              <a:rPr lang="en-US" sz="1700" dirty="0">
                <a:solidFill>
                  <a:schemeClr val="tx2"/>
                </a:solidFill>
                <a:latin typeface="+mj-lt"/>
                <a:ea typeface="Arial" charset="0"/>
                <a:cs typeface="Arial" charset="0"/>
              </a:rPr>
              <a:t>Billing is </a:t>
            </a:r>
          </a:p>
          <a:p>
            <a:pPr algn="ctr"/>
            <a:r>
              <a:rPr lang="en-US" sz="1700" dirty="0">
                <a:solidFill>
                  <a:schemeClr val="tx2"/>
                </a:solidFill>
                <a:latin typeface="+mj-lt"/>
                <a:ea typeface="Arial" charset="0"/>
                <a:cs typeface="Arial" charset="0"/>
              </a:rPr>
              <a:t>for </a:t>
            </a:r>
            <a:r>
              <a:rPr lang="en-US" sz="1700" b="1" dirty="0">
                <a:solidFill>
                  <a:schemeClr val="tx2"/>
                </a:solidFill>
                <a:latin typeface="+mj-lt"/>
                <a:ea typeface="Arial" charset="0"/>
                <a:cs typeface="Arial" charset="0"/>
              </a:rPr>
              <a:t>one semester/term</a:t>
            </a:r>
            <a:r>
              <a:rPr lang="en-US" sz="1700" dirty="0">
                <a:solidFill>
                  <a:schemeClr val="tx2"/>
                </a:solidFill>
                <a:latin typeface="+mj-lt"/>
                <a:ea typeface="Arial" charset="0"/>
                <a:cs typeface="Arial" charset="0"/>
              </a:rPr>
              <a:t>, not the full academic year</a:t>
            </a:r>
            <a:r>
              <a:rPr lang="en-US" sz="1700" dirty="0">
                <a:solidFill>
                  <a:srgbClr val="00C7B1"/>
                </a:solidFill>
                <a:latin typeface="+mj-lt"/>
                <a:ea typeface="Arial" charset="0"/>
                <a:cs typeface="Arial" charset="0"/>
              </a:rPr>
              <a:t>.</a:t>
            </a:r>
          </a:p>
        </p:txBody>
      </p:sp>
      <p:cxnSp>
        <p:nvCxnSpPr>
          <p:cNvPr id="8" name="Straight Arrow Connector 7">
            <a:extLst>
              <a:ext uri="{FF2B5EF4-FFF2-40B4-BE49-F238E27FC236}">
                <a16:creationId xmlns:a16="http://schemas.microsoft.com/office/drawing/2014/main" id="{F41380E7-1962-095D-F56D-7A9039830B5F}"/>
              </a:ext>
              <a:ext uri="{C183D7F6-B498-43B3-948B-1728B52AA6E4}">
                <adec:decorative xmlns:adec="http://schemas.microsoft.com/office/drawing/2017/decorative" val="1"/>
              </a:ext>
            </a:extLst>
          </p:cNvPr>
          <p:cNvCxnSpPr/>
          <p:nvPr/>
        </p:nvCxnSpPr>
        <p:spPr>
          <a:xfrm>
            <a:off x="8230586" y="1834129"/>
            <a:ext cx="1649400" cy="0"/>
          </a:xfrm>
          <a:prstGeom prst="straightConnector1">
            <a:avLst/>
          </a:prstGeom>
          <a:ln w="20320">
            <a:solidFill>
              <a:schemeClr val="accent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091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499616"/>
            <a:ext cx="8119872" cy="590931"/>
          </a:xfrm>
        </p:spPr>
        <p:txBody>
          <a:bodyPr/>
          <a:lstStyle/>
          <a:p>
            <a:r>
              <a:rPr lang="en-US" b="1" dirty="0"/>
              <a:t>WHAT TO EXPECT ON YOUR eBill</a:t>
            </a:r>
          </a:p>
        </p:txBody>
      </p:sp>
      <p:sp>
        <p:nvSpPr>
          <p:cNvPr id="3" name="Slide Text">
            <a:extLst>
              <a:ext uri="{FF2B5EF4-FFF2-40B4-BE49-F238E27FC236}">
                <a16:creationId xmlns:a16="http://schemas.microsoft.com/office/drawing/2014/main" id="{38F3A7AD-BFCA-B14B-8363-A4C1A4B746A2}"/>
              </a:ext>
            </a:extLst>
          </p:cNvPr>
          <p:cNvSpPr>
            <a:spLocks noGrp="1"/>
          </p:cNvSpPr>
          <p:nvPr>
            <p:ph idx="1"/>
          </p:nvPr>
        </p:nvSpPr>
        <p:spPr>
          <a:xfrm>
            <a:off x="566927" y="2175891"/>
            <a:ext cx="7834123" cy="3968249"/>
          </a:xfrm>
        </p:spPr>
        <p:txBody>
          <a:bodyPr/>
          <a:lstStyle/>
          <a:p>
            <a:pPr marL="0" indent="0">
              <a:buNone/>
            </a:pPr>
            <a:r>
              <a:rPr lang="en-US" sz="2000" b="1" dirty="0">
                <a:solidFill>
                  <a:srgbClr val="990000"/>
                </a:solidFill>
                <a:latin typeface="Arial" panose="020B0604020202020204" pitchFamily="34" charset="0"/>
                <a:cs typeface="Arial" panose="020B0604020202020204" pitchFamily="34" charset="0"/>
              </a:rPr>
              <a:t>PAYMENTS AND ANTICIPATED FINANCIAL AID</a:t>
            </a:r>
            <a:r>
              <a:rPr lang="en-US" sz="1800" b="1" dirty="0">
                <a:solidFill>
                  <a:srgbClr val="990000"/>
                </a:solidFill>
                <a:latin typeface="Arial" panose="020B0604020202020204" pitchFamily="34" charset="0"/>
                <a:cs typeface="Arial" panose="020B0604020202020204" pitchFamily="34" charset="0"/>
              </a:rPr>
              <a:t> </a:t>
            </a:r>
          </a:p>
          <a:p>
            <a:r>
              <a:rPr lang="en-US" sz="1800" dirty="0">
                <a:solidFill>
                  <a:schemeClr val="tx1"/>
                </a:solidFill>
                <a:latin typeface="Arial" panose="020B0604020202020204" pitchFamily="34" charset="0"/>
                <a:cs typeface="Arial" panose="020B0604020202020204" pitchFamily="34" charset="0"/>
              </a:rPr>
              <a:t>Tuition </a:t>
            </a:r>
            <a:r>
              <a:rPr lang="en-US" dirty="0">
                <a:latin typeface="Arial" panose="020B0604020202020204" pitchFamily="34" charset="0"/>
                <a:cs typeface="Arial" panose="020B0604020202020204" pitchFamily="34" charset="0"/>
              </a:rPr>
              <a:t>and housing </a:t>
            </a:r>
            <a:r>
              <a:rPr lang="en-US" b="1" dirty="0">
                <a:latin typeface="Arial" panose="020B0604020202020204" pitchFamily="34" charset="0"/>
                <a:cs typeface="Arial" panose="020B0604020202020204" pitchFamily="34" charset="0"/>
              </a:rPr>
              <a:t>deposits will be deducted </a:t>
            </a:r>
          </a:p>
          <a:p>
            <a:r>
              <a:rPr lang="en-US" sz="1800" b="1" dirty="0">
                <a:solidFill>
                  <a:schemeClr val="tx1"/>
                </a:solidFill>
                <a:latin typeface="Arial" panose="020B0604020202020204" pitchFamily="34" charset="0"/>
                <a:cs typeface="Arial" panose="020B0604020202020204" pitchFamily="34" charset="0"/>
              </a:rPr>
              <a:t>Anticipated aid will be deducted </a:t>
            </a:r>
            <a:r>
              <a:rPr lang="en-US" sz="1800" dirty="0">
                <a:solidFill>
                  <a:schemeClr val="tx1"/>
                </a:solidFill>
                <a:latin typeface="Arial" panose="020B0604020202020204" pitchFamily="34" charset="0"/>
                <a:cs typeface="Arial" panose="020B0604020202020204" pitchFamily="34" charset="0"/>
              </a:rPr>
              <a:t>to calculate amount due</a:t>
            </a:r>
          </a:p>
          <a:p>
            <a:pPr lvl="1"/>
            <a:r>
              <a:rPr lang="en-US" dirty="0">
                <a:latin typeface="Arial" panose="020B0604020202020204" pitchFamily="34" charset="0"/>
                <a:cs typeface="Arial" panose="020B0604020202020204" pitchFamily="34" charset="0"/>
              </a:rPr>
              <a:t>Must complete To-Do List items for aid to show on eBill</a:t>
            </a:r>
          </a:p>
          <a:p>
            <a:pPr lvl="1"/>
            <a:r>
              <a:rPr lang="en-US" dirty="0">
                <a:solidFill>
                  <a:schemeClr val="tx1"/>
                </a:solidFill>
                <a:latin typeface="Arial" panose="020B0604020202020204" pitchFamily="34" charset="0"/>
                <a:cs typeface="Arial" panose="020B0604020202020204" pitchFamily="34" charset="0"/>
              </a:rPr>
              <a:t>If aid is canceled due </a:t>
            </a:r>
            <a:r>
              <a:rPr lang="en-US">
                <a:solidFill>
                  <a:schemeClr val="tx1"/>
                </a:solidFill>
                <a:latin typeface="Arial" panose="020B0604020202020204" pitchFamily="34" charset="0"/>
                <a:cs typeface="Arial" panose="020B0604020202020204" pitchFamily="34" charset="0"/>
              </a:rPr>
              <a:t>to ineligibility, </a:t>
            </a:r>
            <a:r>
              <a:rPr lang="en-US" dirty="0">
                <a:solidFill>
                  <a:schemeClr val="tx1"/>
                </a:solidFill>
                <a:latin typeface="Arial" panose="020B0604020202020204" pitchFamily="34" charset="0"/>
                <a:cs typeface="Arial" panose="020B0604020202020204" pitchFamily="34" charset="0"/>
              </a:rPr>
              <a:t>might result in a balance </a:t>
            </a:r>
          </a:p>
          <a:p>
            <a:pPr lvl="1"/>
            <a:r>
              <a:rPr lang="en-US" dirty="0">
                <a:solidFill>
                  <a:schemeClr val="tx1"/>
                </a:solidFill>
                <a:latin typeface="Arial" panose="020B0604020202020204" pitchFamily="34" charset="0"/>
                <a:cs typeface="Arial" panose="020B0604020202020204" pitchFamily="34" charset="0"/>
              </a:rPr>
              <a:t>If missing expected aid on your eBill</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contact Financial Aid</a:t>
            </a:r>
            <a:endParaRPr lang="en-US" dirty="0">
              <a:solidFill>
                <a:schemeClr val="tx1"/>
              </a:solidFill>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C49E937C-A254-D8B7-9CF4-23897CDAA54E}"/>
              </a:ext>
              <a:ext uri="{C183D7F6-B498-43B3-948B-1728B52AA6E4}">
                <adec:decorative xmlns:adec="http://schemas.microsoft.com/office/drawing/2017/decorative" val="1"/>
              </a:ext>
            </a:extLst>
          </p:cNvPr>
          <p:cNvCxnSpPr>
            <a:cxnSpLocks/>
          </p:cNvCxnSpPr>
          <p:nvPr/>
        </p:nvCxnSpPr>
        <p:spPr>
          <a:xfrm flipH="1">
            <a:off x="0" y="5706525"/>
            <a:ext cx="4114800" cy="0"/>
          </a:xfrm>
          <a:prstGeom prst="straightConnector1">
            <a:avLst/>
          </a:prstGeom>
          <a:ln w="20320">
            <a:solidFill>
              <a:schemeClr val="accent1"/>
            </a:solidFill>
            <a:prstDash val="dash"/>
            <a:headEnd type="arrow"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Freeform 6">
            <a:extLst>
              <a:ext uri="{FF2B5EF4-FFF2-40B4-BE49-F238E27FC236}">
                <a16:creationId xmlns:a16="http://schemas.microsoft.com/office/drawing/2014/main" id="{70F38EFF-6E72-6F55-D91B-733325AE0AD9}"/>
              </a:ext>
              <a:ext uri="{C183D7F6-B498-43B3-948B-1728B52AA6E4}">
                <adec:decorative xmlns:adec="http://schemas.microsoft.com/office/drawing/2017/decorative" val="1"/>
              </a:ext>
            </a:extLst>
          </p:cNvPr>
          <p:cNvSpPr/>
          <p:nvPr/>
        </p:nvSpPr>
        <p:spPr>
          <a:xfrm>
            <a:off x="4324875" y="4835182"/>
            <a:ext cx="487198" cy="1796186"/>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11" name="Freeform 9">
            <a:extLst>
              <a:ext uri="{FF2B5EF4-FFF2-40B4-BE49-F238E27FC236}">
                <a16:creationId xmlns:a16="http://schemas.microsoft.com/office/drawing/2014/main" id="{61F7AECA-5178-4E87-8565-B7E7D0A29F15}"/>
              </a:ext>
              <a:ext uri="{C183D7F6-B498-43B3-948B-1728B52AA6E4}">
                <adec:decorative xmlns:adec="http://schemas.microsoft.com/office/drawing/2017/decorative" val="1"/>
              </a:ext>
            </a:extLst>
          </p:cNvPr>
          <p:cNvSpPr/>
          <p:nvPr/>
        </p:nvSpPr>
        <p:spPr>
          <a:xfrm rot="10800000">
            <a:off x="7913852" y="4821112"/>
            <a:ext cx="425484" cy="1810255"/>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12" name="TextBox 11">
            <a:extLst>
              <a:ext uri="{FF2B5EF4-FFF2-40B4-BE49-F238E27FC236}">
                <a16:creationId xmlns:a16="http://schemas.microsoft.com/office/drawing/2014/main" id="{F51DEAD2-3C90-C9B5-FE85-D23067D3D135}"/>
              </a:ext>
            </a:extLst>
          </p:cNvPr>
          <p:cNvSpPr txBox="1"/>
          <p:nvPr/>
        </p:nvSpPr>
        <p:spPr>
          <a:xfrm>
            <a:off x="4302613" y="4986999"/>
            <a:ext cx="4098437" cy="1569660"/>
          </a:xfrm>
          <a:prstGeom prst="rect">
            <a:avLst/>
          </a:prstGeom>
          <a:noFill/>
        </p:spPr>
        <p:txBody>
          <a:bodyPr wrap="square" rtlCol="0">
            <a:spAutoFit/>
          </a:bodyPr>
          <a:lstStyle/>
          <a:p>
            <a:pPr algn="ctr">
              <a:buClr>
                <a:srgbClr val="005BBB"/>
              </a:buClr>
            </a:pPr>
            <a:r>
              <a:rPr lang="en-US" sz="1600" dirty="0">
                <a:solidFill>
                  <a:srgbClr val="005BBB"/>
                </a:solidFill>
              </a:rPr>
              <a:t>Pay the amount due by due date to </a:t>
            </a:r>
          </a:p>
          <a:p>
            <a:pPr algn="ctr">
              <a:buClr>
                <a:srgbClr val="005BBB"/>
              </a:buClr>
            </a:pPr>
            <a:r>
              <a:rPr lang="en-US" sz="1600" b="1" dirty="0">
                <a:solidFill>
                  <a:srgbClr val="005BBB"/>
                </a:solidFill>
              </a:rPr>
              <a:t>avoid late payment fees</a:t>
            </a:r>
            <a:r>
              <a:rPr lang="en-US" sz="1600" dirty="0">
                <a:solidFill>
                  <a:srgbClr val="005BBB"/>
                </a:solidFill>
              </a:rPr>
              <a:t>. </a:t>
            </a:r>
          </a:p>
          <a:p>
            <a:pPr algn="ctr">
              <a:buClr>
                <a:srgbClr val="005BBB"/>
              </a:buClr>
            </a:pPr>
            <a:r>
              <a:rPr lang="en-US" sz="1600" dirty="0">
                <a:solidFill>
                  <a:srgbClr val="005BBB"/>
                </a:solidFill>
              </a:rPr>
              <a:t>Do </a:t>
            </a:r>
            <a:r>
              <a:rPr lang="en-US" sz="1600" b="1" dirty="0">
                <a:solidFill>
                  <a:srgbClr val="005BBB"/>
                </a:solidFill>
              </a:rPr>
              <a:t>not</a:t>
            </a:r>
            <a:r>
              <a:rPr lang="en-US" sz="1600" dirty="0">
                <a:solidFill>
                  <a:srgbClr val="005BBB"/>
                </a:solidFill>
              </a:rPr>
              <a:t> wait for a revised bill.</a:t>
            </a:r>
          </a:p>
          <a:p>
            <a:pPr algn="ctr">
              <a:buClr>
                <a:srgbClr val="005BBB"/>
              </a:buClr>
            </a:pPr>
            <a:br>
              <a:rPr lang="en-US" sz="1600" dirty="0">
                <a:solidFill>
                  <a:srgbClr val="005BBB"/>
                </a:solidFill>
              </a:rPr>
            </a:br>
            <a:r>
              <a:rPr lang="en-US" sz="1600" b="1" dirty="0">
                <a:solidFill>
                  <a:srgbClr val="005BBB"/>
                </a:solidFill>
              </a:rPr>
              <a:t>Holds</a:t>
            </a:r>
            <a:r>
              <a:rPr lang="en-US" sz="1600" dirty="0">
                <a:solidFill>
                  <a:srgbClr val="005BBB"/>
                </a:solidFill>
              </a:rPr>
              <a:t> will be placed on unpaid bills </a:t>
            </a:r>
          </a:p>
          <a:p>
            <a:pPr algn="ctr">
              <a:buClr>
                <a:srgbClr val="005BBB"/>
              </a:buClr>
            </a:pPr>
            <a:r>
              <a:rPr lang="en-US" sz="1600" dirty="0">
                <a:solidFill>
                  <a:srgbClr val="005BBB"/>
                </a:solidFill>
              </a:rPr>
              <a:t>after 60 days from bill date.</a:t>
            </a:r>
          </a:p>
        </p:txBody>
      </p:sp>
    </p:spTree>
    <p:extLst>
      <p:ext uri="{BB962C8B-B14F-4D97-AF65-F5344CB8AC3E}">
        <p14:creationId xmlns:p14="http://schemas.microsoft.com/office/powerpoint/2010/main" val="2435997183"/>
      </p:ext>
    </p:extLst>
  </p:cSld>
  <p:clrMapOvr>
    <a:masterClrMapping/>
  </p:clrMapOvr>
</p:sld>
</file>

<file path=ppt/theme/theme1.xml><?xml version="1.0" encoding="utf-8"?>
<a:theme xmlns:a="http://schemas.openxmlformats.org/drawingml/2006/main" name="Office Theme">
  <a:themeElements>
    <a:clrScheme name="UB Brand Colors">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005BBB"/>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07A469DBB53D4191F8FA26E619DA1F" ma:contentTypeVersion="6" ma:contentTypeDescription="Create a new document." ma:contentTypeScope="" ma:versionID="1987f97cc4fd31452e3c46b9d82bdd69">
  <xsd:schema xmlns:xsd="http://www.w3.org/2001/XMLSchema" xmlns:xs="http://www.w3.org/2001/XMLSchema" xmlns:p="http://schemas.microsoft.com/office/2006/metadata/properties" xmlns:ns3="f702b8f1-79e1-446e-a326-65c6ac8f97b2" targetNamespace="http://schemas.microsoft.com/office/2006/metadata/properties" ma:root="true" ma:fieldsID="91fbd82a14167ad8ee6d16cfe9d59f50" ns3:_="">
    <xsd:import namespace="f702b8f1-79e1-446e-a326-65c6ac8f97b2"/>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02b8f1-79e1-446e-a326-65c6ac8f97b2"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f702b8f1-79e1-446e-a326-65c6ac8f97b2" xsi:nil="true"/>
  </documentManagement>
</p:properties>
</file>

<file path=customXml/itemProps1.xml><?xml version="1.0" encoding="utf-8"?>
<ds:datastoreItem xmlns:ds="http://schemas.openxmlformats.org/officeDocument/2006/customXml" ds:itemID="{D6765561-9F81-4B24-BF78-66578E58B377}">
  <ds:schemaRefs>
    <ds:schemaRef ds:uri="http://schemas.microsoft.com/sharepoint/v3/contenttype/forms"/>
  </ds:schemaRefs>
</ds:datastoreItem>
</file>

<file path=customXml/itemProps2.xml><?xml version="1.0" encoding="utf-8"?>
<ds:datastoreItem xmlns:ds="http://schemas.openxmlformats.org/officeDocument/2006/customXml" ds:itemID="{2CC893B4-CAA4-43A2-828E-F61219B315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02b8f1-79e1-446e-a326-65c6ac8f9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D176AB-2FEF-438E-AD76-C0514F9B7068}">
  <ds:schemaRefs>
    <ds:schemaRef ds:uri="http://schemas.microsoft.com/office/infopath/2007/PartnerControls"/>
    <ds:schemaRef ds:uri="http://purl.org/dc/dcmitype/"/>
    <ds:schemaRef ds:uri="http://schemas.microsoft.com/office/2006/documentManagement/types"/>
    <ds:schemaRef ds:uri="http://schemas.microsoft.com/office/2006/metadata/properties"/>
    <ds:schemaRef ds:uri="http://purl.org/dc/terms/"/>
    <ds:schemaRef ds:uri="http://www.w3.org/XML/1998/namespace"/>
    <ds:schemaRef ds:uri="http://purl.org/dc/elements/1.1/"/>
    <ds:schemaRef ds:uri="f702b8f1-79e1-446e-a326-65c6ac8f97b2"/>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1711</TotalTime>
  <Words>1256</Words>
  <Application>Microsoft Office PowerPoint</Application>
  <PresentationFormat>Widescreen</PresentationFormat>
  <Paragraphs>175</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 Regular</vt:lpstr>
      <vt:lpstr>Arial Unicode MS</vt:lpstr>
      <vt:lpstr>Calibri</vt:lpstr>
      <vt:lpstr>Georgia</vt:lpstr>
      <vt:lpstr>System Font Regular</vt:lpstr>
      <vt:lpstr>Times New Roman</vt:lpstr>
      <vt:lpstr>Office Theme</vt:lpstr>
      <vt:lpstr>HOW TO VIEW AND PAY THE eBILL</vt:lpstr>
      <vt:lpstr>BEFORE CLASSES BEGIN</vt:lpstr>
      <vt:lpstr>eBill NOTIFICATION</vt:lpstr>
      <vt:lpstr>HUB STUDENT CENTER</vt:lpstr>
      <vt:lpstr>QUIKPAY – VIEW + PRINT YOUR eBill</vt:lpstr>
      <vt:lpstr>QUIKPAY – CURRENT ACTIVITY</vt:lpstr>
      <vt:lpstr>QUIKPAY – AUTHORIZED PAYER ACCESS</vt:lpstr>
      <vt:lpstr>WHAT TO EXPECT ON YOUR eBill</vt:lpstr>
      <vt:lpstr>WHAT TO EXPECT ON YOUR eBill</vt:lpstr>
      <vt:lpstr>HUB STUDENT CENTER</vt:lpstr>
      <vt:lpstr>HOW TO PAY YOUR eBill</vt:lpstr>
      <vt:lpstr>QUIKPAY – HOW TO MAKE A ONE-TIME PAYMENT</vt:lpstr>
      <vt:lpstr>HOW TO PAY YOUR eBill</vt:lpstr>
      <vt:lpstr>QUIKPAY – ENROLL IN PAYMENT PLAN</vt:lpstr>
      <vt:lpstr>WHEN DOES AID DISBURSE?</vt:lpstr>
      <vt:lpstr>QUIKPAY – ENROLL IN DIRECT DEPOSIT</vt:lpstr>
      <vt:lpstr>SEMESTER BILLING CYCLE</vt:lpstr>
      <vt:lpstr>How to contact</vt:lpstr>
    </vt:vector>
  </TitlesOfParts>
  <Manager/>
  <Company>University at Buffalo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 PowerPoint Presentation</dc:title>
  <dc:subject/>
  <dc:creator>Division of University Communications</dc:creator>
  <cp:keywords/>
  <dc:description/>
  <cp:lastModifiedBy>Amy Grable-Zimmerman</cp:lastModifiedBy>
  <cp:revision>139</cp:revision>
  <dcterms:created xsi:type="dcterms:W3CDTF">2019-04-04T19:20:28Z</dcterms:created>
  <dcterms:modified xsi:type="dcterms:W3CDTF">2024-12-23T18:52:16Z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0x010100C207A469DBB53D4191F8FA26E619DA1F</vt:lpwstr>
  </property>
</Properties>
</file>